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6" Type="http://schemas.microsoft.com/office/2020/02/relationships/classificationlabels" Target="docMetadata/LabelInfo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13743" r:id="rId5"/>
    <p:sldId id="13759" r:id="rId6"/>
    <p:sldId id="13753" r:id="rId7"/>
    <p:sldId id="13814" r:id="rId8"/>
    <p:sldId id="13754" r:id="rId9"/>
    <p:sldId id="13755" r:id="rId10"/>
    <p:sldId id="13756" r:id="rId11"/>
    <p:sldId id="13757" r:id="rId12"/>
    <p:sldId id="13758" r:id="rId13"/>
    <p:sldId id="13780" r:id="rId14"/>
    <p:sldId id="13760" r:id="rId15"/>
    <p:sldId id="13768" r:id="rId16"/>
    <p:sldId id="13796" r:id="rId17"/>
    <p:sldId id="13769" r:id="rId18"/>
    <p:sldId id="13771" r:id="rId19"/>
    <p:sldId id="13786" r:id="rId20"/>
    <p:sldId id="13772" r:id="rId21"/>
    <p:sldId id="13798" r:id="rId22"/>
    <p:sldId id="13799" r:id="rId23"/>
    <p:sldId id="13770" r:id="rId24"/>
    <p:sldId id="13800" r:id="rId25"/>
    <p:sldId id="13815" r:id="rId26"/>
    <p:sldId id="13801" r:id="rId27"/>
    <p:sldId id="13802" r:id="rId28"/>
    <p:sldId id="13803" r:id="rId29"/>
    <p:sldId id="13804" r:id="rId30"/>
    <p:sldId id="13805" r:id="rId31"/>
    <p:sldId id="13744" r:id="rId32"/>
    <p:sldId id="13788" r:id="rId33"/>
    <p:sldId id="13806" r:id="rId34"/>
    <p:sldId id="13807" r:id="rId35"/>
    <p:sldId id="13808" r:id="rId36"/>
    <p:sldId id="13809" r:id="rId37"/>
    <p:sldId id="13748" r:id="rId38"/>
    <p:sldId id="13811" r:id="rId39"/>
    <p:sldId id="13812" r:id="rId40"/>
    <p:sldId id="13813" r:id="rId41"/>
    <p:sldId id="13816" r:id="rId42"/>
    <p:sldId id="13751" r:id="rId43"/>
  </p:sldIdLst>
  <p:sldSz cx="12192000" cy="6858000"/>
  <p:notesSz cx="6858000" cy="9144000"/>
  <p:defaultTextStyle>
    <a:defPPr>
      <a:defRPr lang="pt-B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31DEA2D-8000-4731-A2F3-0288A1735996}">
          <p14:sldIdLst>
            <p14:sldId id="13743"/>
            <p14:sldId id="13759"/>
            <p14:sldId id="13753"/>
            <p14:sldId id="13814"/>
            <p14:sldId id="13754"/>
            <p14:sldId id="13755"/>
            <p14:sldId id="13756"/>
            <p14:sldId id="13757"/>
            <p14:sldId id="13758"/>
            <p14:sldId id="13780"/>
            <p14:sldId id="13760"/>
            <p14:sldId id="13768"/>
            <p14:sldId id="13796"/>
            <p14:sldId id="13769"/>
            <p14:sldId id="13771"/>
            <p14:sldId id="13786"/>
            <p14:sldId id="13772"/>
            <p14:sldId id="13798"/>
            <p14:sldId id="13799"/>
            <p14:sldId id="13770"/>
            <p14:sldId id="13800"/>
            <p14:sldId id="13815"/>
            <p14:sldId id="13801"/>
            <p14:sldId id="13802"/>
            <p14:sldId id="13803"/>
            <p14:sldId id="13804"/>
            <p14:sldId id="13805"/>
            <p14:sldId id="13744"/>
            <p14:sldId id="13788"/>
            <p14:sldId id="13806"/>
            <p14:sldId id="13807"/>
            <p14:sldId id="13808"/>
            <p14:sldId id="13809"/>
            <p14:sldId id="13748"/>
            <p14:sldId id="13811"/>
            <p14:sldId id="13812"/>
            <p14:sldId id="13813"/>
            <p14:sldId id="13816"/>
            <p14:sldId id="137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884424-D27C-9053-4DEB-939B7A674721}" name="Felipe Borim Villen" initials="FBV" userId="S::felipebv@bndes.gov.br::36e37a7d-be28-49c3-941f-6a151398595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" initials="G" lastIdx="74" clrIdx="0"/>
  <p:cmAuthor id="1" name="Gabriel Ervilha" initials="GE" lastIdx="34" clrIdx="1"/>
  <p:cmAuthor id="2" name="Fernanda de Souza Lima da Costa e Silva" initials="FdSLdCeS" lastIdx="8" clrIdx="2"/>
  <p:cmAuthor id="3" name="Monica Monteiro" initials="MM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28B"/>
    <a:srgbClr val="31859C"/>
    <a:srgbClr val="008080"/>
    <a:srgbClr val="005287"/>
    <a:srgbClr val="52BBB5"/>
    <a:srgbClr val="000000"/>
    <a:srgbClr val="E75300"/>
    <a:srgbClr val="353535"/>
    <a:srgbClr val="034EA2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1" autoAdjust="0"/>
    <p:restoredTop sz="88366" autoAdjust="0"/>
  </p:normalViewPr>
  <p:slideViewPr>
    <p:cSldViewPr snapToGrid="0">
      <p:cViewPr varScale="1">
        <p:scale>
          <a:sx n="77" d="100"/>
          <a:sy n="77" d="100"/>
        </p:scale>
        <p:origin x="696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942"/>
    </p:cViewPr>
  </p:sorter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presProps" Target="presProps.xml" /><Relationship Id="rId50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commentAuthors" Target="commentAuthor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notesMaster" Target="notesMasters/notesMaster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viewProps" Target="viewProps.xml" /><Relationship Id="rId8" Type="http://schemas.openxmlformats.org/officeDocument/2006/relationships/slide" Target="slides/slide4.xml" /><Relationship Id="rId51" Type="http://schemas.microsoft.com/office/2018/10/relationships/authors" Target="author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76229-3CE3-4AF1-AD02-CDFCF2FCC2A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77F3205-9D06-46A3-A96D-799F9CE90A29}">
      <dgm:prSet phldrT="[Texto]"/>
      <dgm:spPr/>
      <dgm:t>
        <a:bodyPr/>
        <a:lstStyle/>
        <a:p>
          <a:r>
            <a:rPr lang="pt-BR" dirty="0"/>
            <a:t>BNDES</a:t>
          </a:r>
        </a:p>
      </dgm:t>
    </dgm:pt>
    <dgm:pt modelId="{657EEF56-187D-4786-8138-B16F025EE2EA}" type="parTrans" cxnId="{781A81F1-2927-471E-9CA0-E6AC8441FB71}">
      <dgm:prSet/>
      <dgm:spPr/>
      <dgm:t>
        <a:bodyPr/>
        <a:lstStyle/>
        <a:p>
          <a:endParaRPr lang="pt-BR"/>
        </a:p>
      </dgm:t>
    </dgm:pt>
    <dgm:pt modelId="{73ABA90D-6370-41A4-A123-3F7695019142}" type="sibTrans" cxnId="{781A81F1-2927-471E-9CA0-E6AC8441FB71}">
      <dgm:prSet/>
      <dgm:spPr/>
      <dgm:t>
        <a:bodyPr/>
        <a:lstStyle/>
        <a:p>
          <a:endParaRPr lang="pt-BR"/>
        </a:p>
      </dgm:t>
    </dgm:pt>
    <dgm:pt modelId="{2C8F1F11-BB39-405F-9E37-EEA0913CCCBD}">
      <dgm:prSet phldrT="[Texto]"/>
      <dgm:spPr/>
      <dgm:t>
        <a:bodyPr/>
        <a:lstStyle/>
        <a:p>
          <a:r>
            <a:rPr lang="pt-BR" dirty="0"/>
            <a:t>Mercado de Capitais</a:t>
          </a:r>
        </a:p>
      </dgm:t>
    </dgm:pt>
    <dgm:pt modelId="{537E6BCB-78F1-4902-A398-721832BCED48}" type="parTrans" cxnId="{AA34C01D-84AB-43D2-B7BB-DA8AEE501491}">
      <dgm:prSet/>
      <dgm:spPr/>
      <dgm:t>
        <a:bodyPr/>
        <a:lstStyle/>
        <a:p>
          <a:endParaRPr lang="pt-BR"/>
        </a:p>
      </dgm:t>
    </dgm:pt>
    <dgm:pt modelId="{8515E585-73EE-4E78-9234-E209829DE4B3}" type="sibTrans" cxnId="{AA34C01D-84AB-43D2-B7BB-DA8AEE501491}">
      <dgm:prSet/>
      <dgm:spPr/>
      <dgm:t>
        <a:bodyPr/>
        <a:lstStyle/>
        <a:p>
          <a:endParaRPr lang="pt-BR"/>
        </a:p>
      </dgm:t>
    </dgm:pt>
    <dgm:pt modelId="{2879C5EB-3C79-49FF-BEF2-B99C75627E68}">
      <dgm:prSet phldrT="[Texto]"/>
      <dgm:spPr/>
      <dgm:t>
        <a:bodyPr/>
        <a:lstStyle/>
        <a:p>
          <a:r>
            <a:rPr lang="pt-BR" dirty="0"/>
            <a:t>Bancos</a:t>
          </a:r>
        </a:p>
      </dgm:t>
    </dgm:pt>
    <dgm:pt modelId="{B63C13A5-89A7-4CB3-8CFF-19679CFA18EC}" type="parTrans" cxnId="{9BA0A544-BF32-4FDC-BFE4-FF344240AC49}">
      <dgm:prSet/>
      <dgm:spPr/>
      <dgm:t>
        <a:bodyPr/>
        <a:lstStyle/>
        <a:p>
          <a:endParaRPr lang="pt-BR"/>
        </a:p>
      </dgm:t>
    </dgm:pt>
    <dgm:pt modelId="{770241E2-F029-44A9-8775-FE1749E44994}" type="sibTrans" cxnId="{9BA0A544-BF32-4FDC-BFE4-FF344240AC49}">
      <dgm:prSet/>
      <dgm:spPr/>
      <dgm:t>
        <a:bodyPr/>
        <a:lstStyle/>
        <a:p>
          <a:endParaRPr lang="pt-BR"/>
        </a:p>
      </dgm:t>
    </dgm:pt>
    <dgm:pt modelId="{5CCF25D2-9F5F-486B-A397-1804BD18325E}" type="pres">
      <dgm:prSet presAssocID="{C4F76229-3CE3-4AF1-AD02-CDFCF2FCC2A5}" presName="Name0" presStyleCnt="0">
        <dgm:presLayoutVars>
          <dgm:dir/>
          <dgm:resizeHandles val="exact"/>
        </dgm:presLayoutVars>
      </dgm:prSet>
      <dgm:spPr/>
    </dgm:pt>
    <dgm:pt modelId="{04F87E86-F44A-4D7F-A12B-35573D5197BD}" type="pres">
      <dgm:prSet presAssocID="{177F3205-9D06-46A3-A96D-799F9CE90A29}" presName="node" presStyleLbl="node1" presStyleIdx="0" presStyleCnt="3" custRadScaleRad="107122" custRadScaleInc="-5137">
        <dgm:presLayoutVars>
          <dgm:bulletEnabled val="1"/>
        </dgm:presLayoutVars>
      </dgm:prSet>
      <dgm:spPr/>
    </dgm:pt>
    <dgm:pt modelId="{97A37B09-675A-4C8D-B703-F619C88FD9A9}" type="pres">
      <dgm:prSet presAssocID="{73ABA90D-6370-41A4-A123-3F7695019142}" presName="sibTrans" presStyleLbl="sibTrans2D1" presStyleIdx="0" presStyleCnt="3"/>
      <dgm:spPr/>
    </dgm:pt>
    <dgm:pt modelId="{BD835308-FAAB-4473-8CC1-030697A8CD7B}" type="pres">
      <dgm:prSet presAssocID="{73ABA90D-6370-41A4-A123-3F7695019142}" presName="connectorText" presStyleLbl="sibTrans2D1" presStyleIdx="0" presStyleCnt="3"/>
      <dgm:spPr/>
    </dgm:pt>
    <dgm:pt modelId="{A8269FFB-C0B1-4EEE-824B-110EE8E0920B}" type="pres">
      <dgm:prSet presAssocID="{2C8F1F11-BB39-405F-9E37-EEA0913CCCBD}" presName="node" presStyleLbl="node1" presStyleIdx="1" presStyleCnt="3">
        <dgm:presLayoutVars>
          <dgm:bulletEnabled val="1"/>
        </dgm:presLayoutVars>
      </dgm:prSet>
      <dgm:spPr/>
    </dgm:pt>
    <dgm:pt modelId="{044E8674-261C-475C-B7FC-E225DE605C4C}" type="pres">
      <dgm:prSet presAssocID="{8515E585-73EE-4E78-9234-E209829DE4B3}" presName="sibTrans" presStyleLbl="sibTrans2D1" presStyleIdx="1" presStyleCnt="3"/>
      <dgm:spPr/>
    </dgm:pt>
    <dgm:pt modelId="{2179BC30-0D2E-42FD-9154-E7DFE7D76877}" type="pres">
      <dgm:prSet presAssocID="{8515E585-73EE-4E78-9234-E209829DE4B3}" presName="connectorText" presStyleLbl="sibTrans2D1" presStyleIdx="1" presStyleCnt="3"/>
      <dgm:spPr/>
    </dgm:pt>
    <dgm:pt modelId="{58D21B04-1793-4824-9C9C-F17842FAEAC7}" type="pres">
      <dgm:prSet presAssocID="{2879C5EB-3C79-49FF-BEF2-B99C75627E68}" presName="node" presStyleLbl="node1" presStyleIdx="2" presStyleCnt="3">
        <dgm:presLayoutVars>
          <dgm:bulletEnabled val="1"/>
        </dgm:presLayoutVars>
      </dgm:prSet>
      <dgm:spPr/>
    </dgm:pt>
    <dgm:pt modelId="{0EEB3B74-723F-4E16-B719-D935D06E89BD}" type="pres">
      <dgm:prSet presAssocID="{770241E2-F029-44A9-8775-FE1749E44994}" presName="sibTrans" presStyleLbl="sibTrans2D1" presStyleIdx="2" presStyleCnt="3"/>
      <dgm:spPr/>
    </dgm:pt>
    <dgm:pt modelId="{41165CC2-29DF-47CA-BD81-EE3BF61D8400}" type="pres">
      <dgm:prSet presAssocID="{770241E2-F029-44A9-8775-FE1749E44994}" presName="connectorText" presStyleLbl="sibTrans2D1" presStyleIdx="2" presStyleCnt="3"/>
      <dgm:spPr/>
    </dgm:pt>
  </dgm:ptLst>
  <dgm:cxnLst>
    <dgm:cxn modelId="{AA34C01D-84AB-43D2-B7BB-DA8AEE501491}" srcId="{C4F76229-3CE3-4AF1-AD02-CDFCF2FCC2A5}" destId="{2C8F1F11-BB39-405F-9E37-EEA0913CCCBD}" srcOrd="1" destOrd="0" parTransId="{537E6BCB-78F1-4902-A398-721832BCED48}" sibTransId="{8515E585-73EE-4E78-9234-E209829DE4B3}"/>
    <dgm:cxn modelId="{25CCD72D-58F8-4E6D-A866-008C7E0407F6}" type="presOf" srcId="{C4F76229-3CE3-4AF1-AD02-CDFCF2FCC2A5}" destId="{5CCF25D2-9F5F-486B-A397-1804BD18325E}" srcOrd="0" destOrd="0" presId="urn:microsoft.com/office/officeart/2005/8/layout/cycle7"/>
    <dgm:cxn modelId="{0AB42130-E544-47AB-B904-FDDDABD986DE}" type="presOf" srcId="{2C8F1F11-BB39-405F-9E37-EEA0913CCCBD}" destId="{A8269FFB-C0B1-4EEE-824B-110EE8E0920B}" srcOrd="0" destOrd="0" presId="urn:microsoft.com/office/officeart/2005/8/layout/cycle7"/>
    <dgm:cxn modelId="{9BA0A544-BF32-4FDC-BFE4-FF344240AC49}" srcId="{C4F76229-3CE3-4AF1-AD02-CDFCF2FCC2A5}" destId="{2879C5EB-3C79-49FF-BEF2-B99C75627E68}" srcOrd="2" destOrd="0" parTransId="{B63C13A5-89A7-4CB3-8CFF-19679CFA18EC}" sibTransId="{770241E2-F029-44A9-8775-FE1749E44994}"/>
    <dgm:cxn modelId="{F811F566-5202-4DA6-BFD7-F74A07E007AB}" type="presOf" srcId="{8515E585-73EE-4E78-9234-E209829DE4B3}" destId="{044E8674-261C-475C-B7FC-E225DE605C4C}" srcOrd="0" destOrd="0" presId="urn:microsoft.com/office/officeart/2005/8/layout/cycle7"/>
    <dgm:cxn modelId="{2E42296A-9944-4230-8CD9-88328DDEBB56}" type="presOf" srcId="{2879C5EB-3C79-49FF-BEF2-B99C75627E68}" destId="{58D21B04-1793-4824-9C9C-F17842FAEAC7}" srcOrd="0" destOrd="0" presId="urn:microsoft.com/office/officeart/2005/8/layout/cycle7"/>
    <dgm:cxn modelId="{3ABC2152-4336-4D96-AD16-A1D47B5917EF}" type="presOf" srcId="{770241E2-F029-44A9-8775-FE1749E44994}" destId="{41165CC2-29DF-47CA-BD81-EE3BF61D8400}" srcOrd="1" destOrd="0" presId="urn:microsoft.com/office/officeart/2005/8/layout/cycle7"/>
    <dgm:cxn modelId="{F2711076-6C30-45AD-9454-8705E8C80B53}" type="presOf" srcId="{177F3205-9D06-46A3-A96D-799F9CE90A29}" destId="{04F87E86-F44A-4D7F-A12B-35573D5197BD}" srcOrd="0" destOrd="0" presId="urn:microsoft.com/office/officeart/2005/8/layout/cycle7"/>
    <dgm:cxn modelId="{7E33A4BE-9660-45DA-A20A-84B6EF389CEA}" type="presOf" srcId="{73ABA90D-6370-41A4-A123-3F7695019142}" destId="{BD835308-FAAB-4473-8CC1-030697A8CD7B}" srcOrd="1" destOrd="0" presId="urn:microsoft.com/office/officeart/2005/8/layout/cycle7"/>
    <dgm:cxn modelId="{78C5C7C7-CAAA-4D49-8E37-A6E276078B47}" type="presOf" srcId="{8515E585-73EE-4E78-9234-E209829DE4B3}" destId="{2179BC30-0D2E-42FD-9154-E7DFE7D76877}" srcOrd="1" destOrd="0" presId="urn:microsoft.com/office/officeart/2005/8/layout/cycle7"/>
    <dgm:cxn modelId="{20FBF4E0-8E1D-4A73-941D-4DB2C70AC7FD}" type="presOf" srcId="{73ABA90D-6370-41A4-A123-3F7695019142}" destId="{97A37B09-675A-4C8D-B703-F619C88FD9A9}" srcOrd="0" destOrd="0" presId="urn:microsoft.com/office/officeart/2005/8/layout/cycle7"/>
    <dgm:cxn modelId="{781A81F1-2927-471E-9CA0-E6AC8441FB71}" srcId="{C4F76229-3CE3-4AF1-AD02-CDFCF2FCC2A5}" destId="{177F3205-9D06-46A3-A96D-799F9CE90A29}" srcOrd="0" destOrd="0" parTransId="{657EEF56-187D-4786-8138-B16F025EE2EA}" sibTransId="{73ABA90D-6370-41A4-A123-3F7695019142}"/>
    <dgm:cxn modelId="{81E1F6F7-11D2-407C-9D8B-562CF82FDD10}" type="presOf" srcId="{770241E2-F029-44A9-8775-FE1749E44994}" destId="{0EEB3B74-723F-4E16-B719-D935D06E89BD}" srcOrd="0" destOrd="0" presId="urn:microsoft.com/office/officeart/2005/8/layout/cycle7"/>
    <dgm:cxn modelId="{D1CC610D-8F9C-48A2-AF2B-4FBB43962113}" type="presParOf" srcId="{5CCF25D2-9F5F-486B-A397-1804BD18325E}" destId="{04F87E86-F44A-4D7F-A12B-35573D5197BD}" srcOrd="0" destOrd="0" presId="urn:microsoft.com/office/officeart/2005/8/layout/cycle7"/>
    <dgm:cxn modelId="{05CD36CC-A5D6-4D3B-9FE6-5E613BFA2AB4}" type="presParOf" srcId="{5CCF25D2-9F5F-486B-A397-1804BD18325E}" destId="{97A37B09-675A-4C8D-B703-F619C88FD9A9}" srcOrd="1" destOrd="0" presId="urn:microsoft.com/office/officeart/2005/8/layout/cycle7"/>
    <dgm:cxn modelId="{ABD56BC4-D9C0-4B7D-9C85-10ABA3077F04}" type="presParOf" srcId="{97A37B09-675A-4C8D-B703-F619C88FD9A9}" destId="{BD835308-FAAB-4473-8CC1-030697A8CD7B}" srcOrd="0" destOrd="0" presId="urn:microsoft.com/office/officeart/2005/8/layout/cycle7"/>
    <dgm:cxn modelId="{0C67485D-9D2C-48B4-BB42-9677181C2156}" type="presParOf" srcId="{5CCF25D2-9F5F-486B-A397-1804BD18325E}" destId="{A8269FFB-C0B1-4EEE-824B-110EE8E0920B}" srcOrd="2" destOrd="0" presId="urn:microsoft.com/office/officeart/2005/8/layout/cycle7"/>
    <dgm:cxn modelId="{0C325CBB-5861-4DBA-B927-5658BC8E9FC3}" type="presParOf" srcId="{5CCF25D2-9F5F-486B-A397-1804BD18325E}" destId="{044E8674-261C-475C-B7FC-E225DE605C4C}" srcOrd="3" destOrd="0" presId="urn:microsoft.com/office/officeart/2005/8/layout/cycle7"/>
    <dgm:cxn modelId="{8DDBBFDB-6A2B-4D22-9862-9FCAC1A436C3}" type="presParOf" srcId="{044E8674-261C-475C-B7FC-E225DE605C4C}" destId="{2179BC30-0D2E-42FD-9154-E7DFE7D76877}" srcOrd="0" destOrd="0" presId="urn:microsoft.com/office/officeart/2005/8/layout/cycle7"/>
    <dgm:cxn modelId="{2B737747-4B97-4574-9FEB-5E74687DEAE9}" type="presParOf" srcId="{5CCF25D2-9F5F-486B-A397-1804BD18325E}" destId="{58D21B04-1793-4824-9C9C-F17842FAEAC7}" srcOrd="4" destOrd="0" presId="urn:microsoft.com/office/officeart/2005/8/layout/cycle7"/>
    <dgm:cxn modelId="{727A0BD3-E8EE-4E85-B3D3-4922CDD8C2EA}" type="presParOf" srcId="{5CCF25D2-9F5F-486B-A397-1804BD18325E}" destId="{0EEB3B74-723F-4E16-B719-D935D06E89BD}" srcOrd="5" destOrd="0" presId="urn:microsoft.com/office/officeart/2005/8/layout/cycle7"/>
    <dgm:cxn modelId="{CF7DE926-B782-4677-A593-47BBF08E2FA9}" type="presParOf" srcId="{0EEB3B74-723F-4E16-B719-D935D06E89BD}" destId="{41165CC2-29DF-47CA-BD81-EE3BF61D840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76229-3CE3-4AF1-AD02-CDFCF2FCC2A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77F3205-9D06-46A3-A96D-799F9CE90A29}">
      <dgm:prSet phldrT="[Texto]"/>
      <dgm:spPr/>
      <dgm:t>
        <a:bodyPr/>
        <a:lstStyle/>
        <a:p>
          <a:r>
            <a:rPr lang="pt-BR" dirty="0"/>
            <a:t>BNDES</a:t>
          </a:r>
        </a:p>
      </dgm:t>
    </dgm:pt>
    <dgm:pt modelId="{657EEF56-187D-4786-8138-B16F025EE2EA}" type="parTrans" cxnId="{781A81F1-2927-471E-9CA0-E6AC8441FB71}">
      <dgm:prSet/>
      <dgm:spPr/>
      <dgm:t>
        <a:bodyPr/>
        <a:lstStyle/>
        <a:p>
          <a:endParaRPr lang="pt-BR"/>
        </a:p>
      </dgm:t>
    </dgm:pt>
    <dgm:pt modelId="{73ABA90D-6370-41A4-A123-3F7695019142}" type="sibTrans" cxnId="{781A81F1-2927-471E-9CA0-E6AC8441FB71}">
      <dgm:prSet/>
      <dgm:spPr/>
      <dgm:t>
        <a:bodyPr/>
        <a:lstStyle/>
        <a:p>
          <a:endParaRPr lang="pt-BR"/>
        </a:p>
      </dgm:t>
    </dgm:pt>
    <dgm:pt modelId="{2C8F1F11-BB39-405F-9E37-EEA0913CCCBD}">
      <dgm:prSet phldrT="[Texto]"/>
      <dgm:spPr/>
      <dgm:t>
        <a:bodyPr/>
        <a:lstStyle/>
        <a:p>
          <a:r>
            <a:rPr lang="pt-BR" dirty="0"/>
            <a:t>Mercado de Capitais</a:t>
          </a:r>
        </a:p>
      </dgm:t>
    </dgm:pt>
    <dgm:pt modelId="{537E6BCB-78F1-4902-A398-721832BCED48}" type="parTrans" cxnId="{AA34C01D-84AB-43D2-B7BB-DA8AEE501491}">
      <dgm:prSet/>
      <dgm:spPr/>
      <dgm:t>
        <a:bodyPr/>
        <a:lstStyle/>
        <a:p>
          <a:endParaRPr lang="pt-BR"/>
        </a:p>
      </dgm:t>
    </dgm:pt>
    <dgm:pt modelId="{8515E585-73EE-4E78-9234-E209829DE4B3}" type="sibTrans" cxnId="{AA34C01D-84AB-43D2-B7BB-DA8AEE501491}">
      <dgm:prSet/>
      <dgm:spPr/>
      <dgm:t>
        <a:bodyPr/>
        <a:lstStyle/>
        <a:p>
          <a:endParaRPr lang="pt-BR"/>
        </a:p>
      </dgm:t>
    </dgm:pt>
    <dgm:pt modelId="{2879C5EB-3C79-49FF-BEF2-B99C75627E68}">
      <dgm:prSet phldrT="[Texto]"/>
      <dgm:spPr/>
      <dgm:t>
        <a:bodyPr/>
        <a:lstStyle/>
        <a:p>
          <a:r>
            <a:rPr lang="pt-BR" dirty="0"/>
            <a:t>Bancos</a:t>
          </a:r>
        </a:p>
      </dgm:t>
    </dgm:pt>
    <dgm:pt modelId="{B63C13A5-89A7-4CB3-8CFF-19679CFA18EC}" type="parTrans" cxnId="{9BA0A544-BF32-4FDC-BFE4-FF344240AC49}">
      <dgm:prSet/>
      <dgm:spPr/>
      <dgm:t>
        <a:bodyPr/>
        <a:lstStyle/>
        <a:p>
          <a:endParaRPr lang="pt-BR"/>
        </a:p>
      </dgm:t>
    </dgm:pt>
    <dgm:pt modelId="{770241E2-F029-44A9-8775-FE1749E44994}" type="sibTrans" cxnId="{9BA0A544-BF32-4FDC-BFE4-FF344240AC49}">
      <dgm:prSet/>
      <dgm:spPr/>
      <dgm:t>
        <a:bodyPr/>
        <a:lstStyle/>
        <a:p>
          <a:endParaRPr lang="pt-BR"/>
        </a:p>
      </dgm:t>
    </dgm:pt>
    <dgm:pt modelId="{5CCF25D2-9F5F-486B-A397-1804BD18325E}" type="pres">
      <dgm:prSet presAssocID="{C4F76229-3CE3-4AF1-AD02-CDFCF2FCC2A5}" presName="Name0" presStyleCnt="0">
        <dgm:presLayoutVars>
          <dgm:dir/>
          <dgm:resizeHandles val="exact"/>
        </dgm:presLayoutVars>
      </dgm:prSet>
      <dgm:spPr/>
    </dgm:pt>
    <dgm:pt modelId="{04F87E86-F44A-4D7F-A12B-35573D5197BD}" type="pres">
      <dgm:prSet presAssocID="{177F3205-9D06-46A3-A96D-799F9CE90A29}" presName="node" presStyleLbl="node1" presStyleIdx="0" presStyleCnt="3" custRadScaleRad="107122" custRadScaleInc="-5137">
        <dgm:presLayoutVars>
          <dgm:bulletEnabled val="1"/>
        </dgm:presLayoutVars>
      </dgm:prSet>
      <dgm:spPr/>
    </dgm:pt>
    <dgm:pt modelId="{97A37B09-675A-4C8D-B703-F619C88FD9A9}" type="pres">
      <dgm:prSet presAssocID="{73ABA90D-6370-41A4-A123-3F7695019142}" presName="sibTrans" presStyleLbl="sibTrans2D1" presStyleIdx="0" presStyleCnt="3"/>
      <dgm:spPr/>
    </dgm:pt>
    <dgm:pt modelId="{BD835308-FAAB-4473-8CC1-030697A8CD7B}" type="pres">
      <dgm:prSet presAssocID="{73ABA90D-6370-41A4-A123-3F7695019142}" presName="connectorText" presStyleLbl="sibTrans2D1" presStyleIdx="0" presStyleCnt="3"/>
      <dgm:spPr/>
    </dgm:pt>
    <dgm:pt modelId="{A8269FFB-C0B1-4EEE-824B-110EE8E0920B}" type="pres">
      <dgm:prSet presAssocID="{2C8F1F11-BB39-405F-9E37-EEA0913CCCBD}" presName="node" presStyleLbl="node1" presStyleIdx="1" presStyleCnt="3">
        <dgm:presLayoutVars>
          <dgm:bulletEnabled val="1"/>
        </dgm:presLayoutVars>
      </dgm:prSet>
      <dgm:spPr/>
    </dgm:pt>
    <dgm:pt modelId="{044E8674-261C-475C-B7FC-E225DE605C4C}" type="pres">
      <dgm:prSet presAssocID="{8515E585-73EE-4E78-9234-E209829DE4B3}" presName="sibTrans" presStyleLbl="sibTrans2D1" presStyleIdx="1" presStyleCnt="3"/>
      <dgm:spPr/>
    </dgm:pt>
    <dgm:pt modelId="{2179BC30-0D2E-42FD-9154-E7DFE7D76877}" type="pres">
      <dgm:prSet presAssocID="{8515E585-73EE-4E78-9234-E209829DE4B3}" presName="connectorText" presStyleLbl="sibTrans2D1" presStyleIdx="1" presStyleCnt="3"/>
      <dgm:spPr/>
    </dgm:pt>
    <dgm:pt modelId="{58D21B04-1793-4824-9C9C-F17842FAEAC7}" type="pres">
      <dgm:prSet presAssocID="{2879C5EB-3C79-49FF-BEF2-B99C75627E68}" presName="node" presStyleLbl="node1" presStyleIdx="2" presStyleCnt="3">
        <dgm:presLayoutVars>
          <dgm:bulletEnabled val="1"/>
        </dgm:presLayoutVars>
      </dgm:prSet>
      <dgm:spPr/>
    </dgm:pt>
    <dgm:pt modelId="{0EEB3B74-723F-4E16-B719-D935D06E89BD}" type="pres">
      <dgm:prSet presAssocID="{770241E2-F029-44A9-8775-FE1749E44994}" presName="sibTrans" presStyleLbl="sibTrans2D1" presStyleIdx="2" presStyleCnt="3"/>
      <dgm:spPr/>
    </dgm:pt>
    <dgm:pt modelId="{41165CC2-29DF-47CA-BD81-EE3BF61D8400}" type="pres">
      <dgm:prSet presAssocID="{770241E2-F029-44A9-8775-FE1749E44994}" presName="connectorText" presStyleLbl="sibTrans2D1" presStyleIdx="2" presStyleCnt="3"/>
      <dgm:spPr/>
    </dgm:pt>
  </dgm:ptLst>
  <dgm:cxnLst>
    <dgm:cxn modelId="{AA34C01D-84AB-43D2-B7BB-DA8AEE501491}" srcId="{C4F76229-3CE3-4AF1-AD02-CDFCF2FCC2A5}" destId="{2C8F1F11-BB39-405F-9E37-EEA0913CCCBD}" srcOrd="1" destOrd="0" parTransId="{537E6BCB-78F1-4902-A398-721832BCED48}" sibTransId="{8515E585-73EE-4E78-9234-E209829DE4B3}"/>
    <dgm:cxn modelId="{25CCD72D-58F8-4E6D-A866-008C7E0407F6}" type="presOf" srcId="{C4F76229-3CE3-4AF1-AD02-CDFCF2FCC2A5}" destId="{5CCF25D2-9F5F-486B-A397-1804BD18325E}" srcOrd="0" destOrd="0" presId="urn:microsoft.com/office/officeart/2005/8/layout/cycle7"/>
    <dgm:cxn modelId="{0AB42130-E544-47AB-B904-FDDDABD986DE}" type="presOf" srcId="{2C8F1F11-BB39-405F-9E37-EEA0913CCCBD}" destId="{A8269FFB-C0B1-4EEE-824B-110EE8E0920B}" srcOrd="0" destOrd="0" presId="urn:microsoft.com/office/officeart/2005/8/layout/cycle7"/>
    <dgm:cxn modelId="{9BA0A544-BF32-4FDC-BFE4-FF344240AC49}" srcId="{C4F76229-3CE3-4AF1-AD02-CDFCF2FCC2A5}" destId="{2879C5EB-3C79-49FF-BEF2-B99C75627E68}" srcOrd="2" destOrd="0" parTransId="{B63C13A5-89A7-4CB3-8CFF-19679CFA18EC}" sibTransId="{770241E2-F029-44A9-8775-FE1749E44994}"/>
    <dgm:cxn modelId="{F811F566-5202-4DA6-BFD7-F74A07E007AB}" type="presOf" srcId="{8515E585-73EE-4E78-9234-E209829DE4B3}" destId="{044E8674-261C-475C-B7FC-E225DE605C4C}" srcOrd="0" destOrd="0" presId="urn:microsoft.com/office/officeart/2005/8/layout/cycle7"/>
    <dgm:cxn modelId="{2E42296A-9944-4230-8CD9-88328DDEBB56}" type="presOf" srcId="{2879C5EB-3C79-49FF-BEF2-B99C75627E68}" destId="{58D21B04-1793-4824-9C9C-F17842FAEAC7}" srcOrd="0" destOrd="0" presId="urn:microsoft.com/office/officeart/2005/8/layout/cycle7"/>
    <dgm:cxn modelId="{3ABC2152-4336-4D96-AD16-A1D47B5917EF}" type="presOf" srcId="{770241E2-F029-44A9-8775-FE1749E44994}" destId="{41165CC2-29DF-47CA-BD81-EE3BF61D8400}" srcOrd="1" destOrd="0" presId="urn:microsoft.com/office/officeart/2005/8/layout/cycle7"/>
    <dgm:cxn modelId="{F2711076-6C30-45AD-9454-8705E8C80B53}" type="presOf" srcId="{177F3205-9D06-46A3-A96D-799F9CE90A29}" destId="{04F87E86-F44A-4D7F-A12B-35573D5197BD}" srcOrd="0" destOrd="0" presId="urn:microsoft.com/office/officeart/2005/8/layout/cycle7"/>
    <dgm:cxn modelId="{7E33A4BE-9660-45DA-A20A-84B6EF389CEA}" type="presOf" srcId="{73ABA90D-6370-41A4-A123-3F7695019142}" destId="{BD835308-FAAB-4473-8CC1-030697A8CD7B}" srcOrd="1" destOrd="0" presId="urn:microsoft.com/office/officeart/2005/8/layout/cycle7"/>
    <dgm:cxn modelId="{78C5C7C7-CAAA-4D49-8E37-A6E276078B47}" type="presOf" srcId="{8515E585-73EE-4E78-9234-E209829DE4B3}" destId="{2179BC30-0D2E-42FD-9154-E7DFE7D76877}" srcOrd="1" destOrd="0" presId="urn:microsoft.com/office/officeart/2005/8/layout/cycle7"/>
    <dgm:cxn modelId="{20FBF4E0-8E1D-4A73-941D-4DB2C70AC7FD}" type="presOf" srcId="{73ABA90D-6370-41A4-A123-3F7695019142}" destId="{97A37B09-675A-4C8D-B703-F619C88FD9A9}" srcOrd="0" destOrd="0" presId="urn:microsoft.com/office/officeart/2005/8/layout/cycle7"/>
    <dgm:cxn modelId="{781A81F1-2927-471E-9CA0-E6AC8441FB71}" srcId="{C4F76229-3CE3-4AF1-AD02-CDFCF2FCC2A5}" destId="{177F3205-9D06-46A3-A96D-799F9CE90A29}" srcOrd="0" destOrd="0" parTransId="{657EEF56-187D-4786-8138-B16F025EE2EA}" sibTransId="{73ABA90D-6370-41A4-A123-3F7695019142}"/>
    <dgm:cxn modelId="{81E1F6F7-11D2-407C-9D8B-562CF82FDD10}" type="presOf" srcId="{770241E2-F029-44A9-8775-FE1749E44994}" destId="{0EEB3B74-723F-4E16-B719-D935D06E89BD}" srcOrd="0" destOrd="0" presId="urn:microsoft.com/office/officeart/2005/8/layout/cycle7"/>
    <dgm:cxn modelId="{D1CC610D-8F9C-48A2-AF2B-4FBB43962113}" type="presParOf" srcId="{5CCF25D2-9F5F-486B-A397-1804BD18325E}" destId="{04F87E86-F44A-4D7F-A12B-35573D5197BD}" srcOrd="0" destOrd="0" presId="urn:microsoft.com/office/officeart/2005/8/layout/cycle7"/>
    <dgm:cxn modelId="{05CD36CC-A5D6-4D3B-9FE6-5E613BFA2AB4}" type="presParOf" srcId="{5CCF25D2-9F5F-486B-A397-1804BD18325E}" destId="{97A37B09-675A-4C8D-B703-F619C88FD9A9}" srcOrd="1" destOrd="0" presId="urn:microsoft.com/office/officeart/2005/8/layout/cycle7"/>
    <dgm:cxn modelId="{ABD56BC4-D9C0-4B7D-9C85-10ABA3077F04}" type="presParOf" srcId="{97A37B09-675A-4C8D-B703-F619C88FD9A9}" destId="{BD835308-FAAB-4473-8CC1-030697A8CD7B}" srcOrd="0" destOrd="0" presId="urn:microsoft.com/office/officeart/2005/8/layout/cycle7"/>
    <dgm:cxn modelId="{0C67485D-9D2C-48B4-BB42-9677181C2156}" type="presParOf" srcId="{5CCF25D2-9F5F-486B-A397-1804BD18325E}" destId="{A8269FFB-C0B1-4EEE-824B-110EE8E0920B}" srcOrd="2" destOrd="0" presId="urn:microsoft.com/office/officeart/2005/8/layout/cycle7"/>
    <dgm:cxn modelId="{0C325CBB-5861-4DBA-B927-5658BC8E9FC3}" type="presParOf" srcId="{5CCF25D2-9F5F-486B-A397-1804BD18325E}" destId="{044E8674-261C-475C-B7FC-E225DE605C4C}" srcOrd="3" destOrd="0" presId="urn:microsoft.com/office/officeart/2005/8/layout/cycle7"/>
    <dgm:cxn modelId="{8DDBBFDB-6A2B-4D22-9862-9FCAC1A436C3}" type="presParOf" srcId="{044E8674-261C-475C-B7FC-E225DE605C4C}" destId="{2179BC30-0D2E-42FD-9154-E7DFE7D76877}" srcOrd="0" destOrd="0" presId="urn:microsoft.com/office/officeart/2005/8/layout/cycle7"/>
    <dgm:cxn modelId="{2B737747-4B97-4574-9FEB-5E74687DEAE9}" type="presParOf" srcId="{5CCF25D2-9F5F-486B-A397-1804BD18325E}" destId="{58D21B04-1793-4824-9C9C-F17842FAEAC7}" srcOrd="4" destOrd="0" presId="urn:microsoft.com/office/officeart/2005/8/layout/cycle7"/>
    <dgm:cxn modelId="{727A0BD3-E8EE-4E85-B3D3-4922CDD8C2EA}" type="presParOf" srcId="{5CCF25D2-9F5F-486B-A397-1804BD18325E}" destId="{0EEB3B74-723F-4E16-B719-D935D06E89BD}" srcOrd="5" destOrd="0" presId="urn:microsoft.com/office/officeart/2005/8/layout/cycle7"/>
    <dgm:cxn modelId="{CF7DE926-B782-4677-A593-47BBF08E2FA9}" type="presParOf" srcId="{0EEB3B74-723F-4E16-B719-D935D06E89BD}" destId="{41165CC2-29DF-47CA-BD81-EE3BF61D840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87E86-F44A-4D7F-A12B-35573D5197BD}">
      <dsp:nvSpPr>
        <dsp:cNvPr id="0" name=""/>
        <dsp:cNvSpPr/>
      </dsp:nvSpPr>
      <dsp:spPr>
        <a:xfrm>
          <a:off x="1222648" y="342923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BNDES</a:t>
          </a:r>
        </a:p>
      </dsp:txBody>
      <dsp:txXfrm>
        <a:off x="1245856" y="366131"/>
        <a:ext cx="1538341" cy="745962"/>
      </dsp:txXfrm>
    </dsp:sp>
    <dsp:sp modelId="{97A37B09-675A-4C8D-B703-F619C88FD9A9}">
      <dsp:nvSpPr>
        <dsp:cNvPr id="0" name=""/>
        <dsp:cNvSpPr/>
      </dsp:nvSpPr>
      <dsp:spPr>
        <a:xfrm rot="3571599">
          <a:off x="2299860" y="1786387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2383060" y="1841853"/>
        <a:ext cx="659593" cy="166400"/>
      </dsp:txXfrm>
    </dsp:sp>
    <dsp:sp modelId="{A8269FFB-C0B1-4EEE-824B-110EE8E0920B}">
      <dsp:nvSpPr>
        <dsp:cNvPr id="0" name=""/>
        <dsp:cNvSpPr/>
      </dsp:nvSpPr>
      <dsp:spPr>
        <a:xfrm>
          <a:off x="2618308" y="2714805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Mercado de Capitais</a:t>
          </a:r>
        </a:p>
      </dsp:txBody>
      <dsp:txXfrm>
        <a:off x="2641516" y="2738013"/>
        <a:ext cx="1538341" cy="745962"/>
      </dsp:txXfrm>
    </dsp:sp>
    <dsp:sp modelId="{044E8674-261C-475C-B7FC-E225DE605C4C}">
      <dsp:nvSpPr>
        <dsp:cNvPr id="0" name=""/>
        <dsp:cNvSpPr/>
      </dsp:nvSpPr>
      <dsp:spPr>
        <a:xfrm rot="10800000">
          <a:off x="1689065" y="2972328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 rot="10800000">
        <a:off x="1772265" y="3027794"/>
        <a:ext cx="659593" cy="166400"/>
      </dsp:txXfrm>
    </dsp:sp>
    <dsp:sp modelId="{58D21B04-1793-4824-9C9C-F17842FAEAC7}">
      <dsp:nvSpPr>
        <dsp:cNvPr id="0" name=""/>
        <dsp:cNvSpPr/>
      </dsp:nvSpPr>
      <dsp:spPr>
        <a:xfrm>
          <a:off x="1058" y="2714805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Bancos</a:t>
          </a:r>
        </a:p>
      </dsp:txBody>
      <dsp:txXfrm>
        <a:off x="24266" y="2738013"/>
        <a:ext cx="1538341" cy="745962"/>
      </dsp:txXfrm>
    </dsp:sp>
    <dsp:sp modelId="{0EEB3B74-723F-4E16-B719-D935D06E89BD}">
      <dsp:nvSpPr>
        <dsp:cNvPr id="0" name=""/>
        <dsp:cNvSpPr/>
      </dsp:nvSpPr>
      <dsp:spPr>
        <a:xfrm rot="17834990">
          <a:off x="991235" y="1786387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1074435" y="1841853"/>
        <a:ext cx="659593" cy="16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87E86-F44A-4D7F-A12B-35573D5197BD}">
      <dsp:nvSpPr>
        <dsp:cNvPr id="0" name=""/>
        <dsp:cNvSpPr/>
      </dsp:nvSpPr>
      <dsp:spPr>
        <a:xfrm>
          <a:off x="1222648" y="342923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BNDES</a:t>
          </a:r>
        </a:p>
      </dsp:txBody>
      <dsp:txXfrm>
        <a:off x="1245856" y="366131"/>
        <a:ext cx="1538341" cy="745962"/>
      </dsp:txXfrm>
    </dsp:sp>
    <dsp:sp modelId="{97A37B09-675A-4C8D-B703-F619C88FD9A9}">
      <dsp:nvSpPr>
        <dsp:cNvPr id="0" name=""/>
        <dsp:cNvSpPr/>
      </dsp:nvSpPr>
      <dsp:spPr>
        <a:xfrm rot="3571599">
          <a:off x="2299860" y="1786387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2383060" y="1841853"/>
        <a:ext cx="659593" cy="166400"/>
      </dsp:txXfrm>
    </dsp:sp>
    <dsp:sp modelId="{A8269FFB-C0B1-4EEE-824B-110EE8E0920B}">
      <dsp:nvSpPr>
        <dsp:cNvPr id="0" name=""/>
        <dsp:cNvSpPr/>
      </dsp:nvSpPr>
      <dsp:spPr>
        <a:xfrm>
          <a:off x="2618308" y="2714805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Mercado de Capitais</a:t>
          </a:r>
        </a:p>
      </dsp:txBody>
      <dsp:txXfrm>
        <a:off x="2641516" y="2738013"/>
        <a:ext cx="1538341" cy="745962"/>
      </dsp:txXfrm>
    </dsp:sp>
    <dsp:sp modelId="{044E8674-261C-475C-B7FC-E225DE605C4C}">
      <dsp:nvSpPr>
        <dsp:cNvPr id="0" name=""/>
        <dsp:cNvSpPr/>
      </dsp:nvSpPr>
      <dsp:spPr>
        <a:xfrm rot="10800000">
          <a:off x="1689065" y="2972328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 rot="10800000">
        <a:off x="1772265" y="3027794"/>
        <a:ext cx="659593" cy="166400"/>
      </dsp:txXfrm>
    </dsp:sp>
    <dsp:sp modelId="{58D21B04-1793-4824-9C9C-F17842FAEAC7}">
      <dsp:nvSpPr>
        <dsp:cNvPr id="0" name=""/>
        <dsp:cNvSpPr/>
      </dsp:nvSpPr>
      <dsp:spPr>
        <a:xfrm>
          <a:off x="1058" y="2714805"/>
          <a:ext cx="1584757" cy="792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Bancos</a:t>
          </a:r>
        </a:p>
      </dsp:txBody>
      <dsp:txXfrm>
        <a:off x="24266" y="2738013"/>
        <a:ext cx="1538341" cy="745962"/>
      </dsp:txXfrm>
    </dsp:sp>
    <dsp:sp modelId="{0EEB3B74-723F-4E16-B719-D935D06E89BD}">
      <dsp:nvSpPr>
        <dsp:cNvPr id="0" name=""/>
        <dsp:cNvSpPr/>
      </dsp:nvSpPr>
      <dsp:spPr>
        <a:xfrm rot="17834990">
          <a:off x="991235" y="1786387"/>
          <a:ext cx="825993" cy="2773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1074435" y="1841853"/>
        <a:ext cx="659593" cy="16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5092F14-4EA2-4707-8DAA-2EB89802C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5B6981-2B9A-410F-AF61-545C1D476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FBC25-7EE0-40D7-B8C4-B6D801F68922}" type="datetimeFigureOut">
              <a:rPr lang="pt-BR" smtClean="0"/>
              <a:pPr/>
              <a:t>11/07/2023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F72678-A991-47AC-A906-D292E57A06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AFA0FE-1C16-4E79-AABF-2E1A36EA68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1BE4-4DEA-4944-AB28-0B54F7C11FF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3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7CFB9-5951-4992-96D7-E414957DA221}" type="datetimeFigureOut">
              <a:rPr lang="pt-BR" smtClean="0"/>
              <a:pPr/>
              <a:t>11/07/2023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8B1CB-06F0-4EF3-B58F-D7B00E2531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16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2.jpe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3.jpe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4.jpe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5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6.jpe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jpeg" /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1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FA4E2C44-90B4-4885-A7AD-AEADD68A18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00" y="584886"/>
            <a:ext cx="2485184" cy="10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homem, água, tábua&#10;&#10;Descrição gerada automaticamente">
            <a:extLst>
              <a:ext uri="{FF2B5EF4-FFF2-40B4-BE49-F238E27FC236}">
                <a16:creationId xmlns:a16="http://schemas.microsoft.com/office/drawing/2014/main" id="{FA2EB0EF-2C7E-49C1-8340-8CC35DCA1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06216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rgbClr val="008D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homem, água, tábua&#10;&#10;Descrição gerada automaticamente">
            <a:extLst>
              <a:ext uri="{FF2B5EF4-FFF2-40B4-BE49-F238E27FC236}">
                <a16:creationId xmlns:a16="http://schemas.microsoft.com/office/drawing/2014/main" id="{FA2EB0EF-2C7E-49C1-8340-8CC35DCA1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8D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Stock-866149824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25733"/>
            <a:ext cx="12192000" cy="68322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8D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Stock-941729686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8D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5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ábrica de metal&#10;&#10;Descrição gerada automaticamente">
            <a:extLst>
              <a:ext uri="{FF2B5EF4-FFF2-40B4-BE49-F238E27FC236}">
                <a16:creationId xmlns:a16="http://schemas.microsoft.com/office/drawing/2014/main" id="{77FC13A4-6A8D-417A-8A4C-EB126249B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217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rgbClr val="0052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Stock-521106845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1338" y="1881"/>
            <a:ext cx="12206217" cy="6856119"/>
          </a:xfrm>
          <a:prstGeom prst="rect">
            <a:avLst/>
          </a:prstGeom>
          <a:solidFill>
            <a:srgbClr val="0052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Stock-521106845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625" y="0"/>
            <a:ext cx="1222762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36928" y="1881"/>
            <a:ext cx="12228928" cy="6856119"/>
          </a:xfrm>
          <a:prstGeom prst="rect">
            <a:avLst/>
          </a:prstGeom>
          <a:solidFill>
            <a:srgbClr val="00528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-38637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-26774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Stock-521106845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38637" y="0"/>
            <a:ext cx="12230637" cy="687000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36928" y="1881"/>
            <a:ext cx="12228928" cy="6856119"/>
          </a:xfrm>
          <a:prstGeom prst="rect">
            <a:avLst/>
          </a:prstGeom>
          <a:solidFill>
            <a:srgbClr val="00528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-38637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-26774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Stock-521106845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050" y="19050"/>
            <a:ext cx="12211050" cy="68389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36928" y="1881"/>
            <a:ext cx="12228928" cy="6856119"/>
          </a:xfrm>
          <a:prstGeom prst="rect">
            <a:avLst/>
          </a:prstGeom>
          <a:solidFill>
            <a:srgbClr val="0052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-38637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-26774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14C5D671-D56D-4BB8-A875-3B59C0193555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2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Stock-891732324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36928" y="1881"/>
            <a:ext cx="12228928" cy="6856119"/>
          </a:xfrm>
          <a:prstGeom prst="rect">
            <a:avLst/>
          </a:prstGeom>
          <a:solidFill>
            <a:srgbClr val="0052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-38637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-26774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Stock-891732324_GPUBLI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9988" y="0"/>
            <a:ext cx="12251988" cy="685418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8299C3-DD63-4B2F-9BF1-7C262B840938}"/>
              </a:ext>
            </a:extLst>
          </p:cNvPr>
          <p:cNvSpPr/>
          <p:nvPr userDrawn="1"/>
        </p:nvSpPr>
        <p:spPr>
          <a:xfrm>
            <a:off x="-36928" y="1881"/>
            <a:ext cx="12228928" cy="6856119"/>
          </a:xfrm>
          <a:prstGeom prst="rect">
            <a:avLst/>
          </a:prstGeom>
          <a:solidFill>
            <a:srgbClr val="0052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-38637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-26774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12831F5D-BAC0-45B3-B828-1A4C5D632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3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">
            <a:extLst>
              <a:ext uri="{FF2B5EF4-FFF2-40B4-BE49-F238E27FC236}">
                <a16:creationId xmlns:a16="http://schemas.microsoft.com/office/drawing/2014/main" id="{8E0874A2-5055-42F0-91B0-1C296BF52B78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6E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ráfico 34">
            <a:extLst>
              <a:ext uri="{FF2B5EF4-FFF2-40B4-BE49-F238E27FC236}">
                <a16:creationId xmlns:a16="http://schemas.microsoft.com/office/drawing/2014/main" id="{89477C3C-95F9-42D2-A478-B8B6CEF66413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E8F6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2" name="Imagem 1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23757B03-5942-41E5-B580-D1B6E5521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2ADDA978-8A37-45AF-ADBB-21699ECA2A87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5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A907E8-7DD5-4CED-BD8B-D0885EB3105F}"/>
              </a:ext>
            </a:extLst>
          </p:cNvPr>
          <p:cNvSpPr/>
          <p:nvPr userDrawn="1"/>
        </p:nvSpPr>
        <p:spPr>
          <a:xfrm>
            <a:off x="8136321" y="-6"/>
            <a:ext cx="4069893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E9B4648A-5D9B-48C2-A17D-848BFA169D4D}"/>
              </a:ext>
            </a:extLst>
          </p:cNvPr>
          <p:cNvSpPr/>
          <p:nvPr userDrawn="1"/>
        </p:nvSpPr>
        <p:spPr>
          <a:xfrm>
            <a:off x="8136321" y="-6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759CB8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AE9F69D-97EA-46AA-B1B8-1B7169A8E932}"/>
              </a:ext>
            </a:extLst>
          </p:cNvPr>
          <p:cNvSpPr/>
          <p:nvPr userDrawn="1"/>
        </p:nvSpPr>
        <p:spPr>
          <a:xfrm>
            <a:off x="1" y="0"/>
            <a:ext cx="8136322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2260259-24D8-4F00-A7F4-0C91CBF3D938}"/>
              </a:ext>
            </a:extLst>
          </p:cNvPr>
          <p:cNvSpPr/>
          <p:nvPr userDrawn="1"/>
        </p:nvSpPr>
        <p:spPr>
          <a:xfrm>
            <a:off x="8120947" y="2286007"/>
            <a:ext cx="4085268" cy="45719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41" name="Imagem 40" descr="Uma imagem contendo desenho&#10;&#10;Descrição gerada automaticamente">
            <a:extLst>
              <a:ext uri="{FF2B5EF4-FFF2-40B4-BE49-F238E27FC236}">
                <a16:creationId xmlns:a16="http://schemas.microsoft.com/office/drawing/2014/main" id="{50AFEDBA-093D-4DA9-AC91-5C2E0110A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A907E8-7DD5-4CED-BD8B-D0885EB3105F}"/>
              </a:ext>
            </a:extLst>
          </p:cNvPr>
          <p:cNvSpPr/>
          <p:nvPr userDrawn="1"/>
        </p:nvSpPr>
        <p:spPr>
          <a:xfrm>
            <a:off x="8120947" y="-6"/>
            <a:ext cx="4085267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E9B4648A-5D9B-48C2-A17D-848BFA169D4D}"/>
              </a:ext>
            </a:extLst>
          </p:cNvPr>
          <p:cNvSpPr/>
          <p:nvPr userDrawn="1"/>
        </p:nvSpPr>
        <p:spPr>
          <a:xfrm>
            <a:off x="8120947" y="-6"/>
            <a:ext cx="4085267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759CB8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2260259-24D8-4F00-A7F4-0C91CBF3D938}"/>
              </a:ext>
            </a:extLst>
          </p:cNvPr>
          <p:cNvSpPr/>
          <p:nvPr userDrawn="1"/>
        </p:nvSpPr>
        <p:spPr>
          <a:xfrm>
            <a:off x="8120947" y="2286007"/>
            <a:ext cx="4085268" cy="45719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41" name="Imagem 40" descr="Uma imagem contendo desenho&#10;&#10;Descrição gerada automaticamente">
            <a:extLst>
              <a:ext uri="{FF2B5EF4-FFF2-40B4-BE49-F238E27FC236}">
                <a16:creationId xmlns:a16="http://schemas.microsoft.com/office/drawing/2014/main" id="{50AFEDBA-093D-4DA9-AC91-5C2E0110A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B255C15-310F-4F38-8E74-954AD4C18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544C0E25-427D-4B56-BC8E-90906988AD93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25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AA907E8-7DD5-4CED-BD8B-D0885EB3105F}"/>
              </a:ext>
            </a:extLst>
          </p:cNvPr>
          <p:cNvSpPr/>
          <p:nvPr userDrawn="1"/>
        </p:nvSpPr>
        <p:spPr>
          <a:xfrm>
            <a:off x="8120947" y="-6"/>
            <a:ext cx="4085267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E9B4648A-5D9B-48C2-A17D-848BFA169D4D}"/>
              </a:ext>
            </a:extLst>
          </p:cNvPr>
          <p:cNvSpPr/>
          <p:nvPr userDrawn="1"/>
        </p:nvSpPr>
        <p:spPr>
          <a:xfrm>
            <a:off x="8120947" y="-6"/>
            <a:ext cx="4085267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759CB8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2260259-24D8-4F00-A7F4-0C91CBF3D938}"/>
              </a:ext>
            </a:extLst>
          </p:cNvPr>
          <p:cNvSpPr/>
          <p:nvPr userDrawn="1"/>
        </p:nvSpPr>
        <p:spPr>
          <a:xfrm>
            <a:off x="8120947" y="2286007"/>
            <a:ext cx="4085268" cy="45719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41" name="Imagem 40" descr="Uma imagem contendo desenho&#10;&#10;Descrição gerada automaticamente">
            <a:extLst>
              <a:ext uri="{FF2B5EF4-FFF2-40B4-BE49-F238E27FC236}">
                <a16:creationId xmlns:a16="http://schemas.microsoft.com/office/drawing/2014/main" id="{50AFEDBA-093D-4DA9-AC91-5C2E0110A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B255C15-310F-4F38-8E74-954AD4C18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544C0E25-427D-4B56-BC8E-90906988AD93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F678022C-FF70-4D5C-82AD-F838CB079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04" y="6255006"/>
            <a:ext cx="9098234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</p:spTree>
    <p:extLst>
      <p:ext uri="{BB962C8B-B14F-4D97-AF65-F5344CB8AC3E}">
        <p14:creationId xmlns:p14="http://schemas.microsoft.com/office/powerpoint/2010/main" val="2809736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E4649B0-F546-40BC-8572-4FF69821CB12}"/>
              </a:ext>
            </a:extLst>
          </p:cNvPr>
          <p:cNvSpPr/>
          <p:nvPr userDrawn="1"/>
        </p:nvSpPr>
        <p:spPr>
          <a:xfrm>
            <a:off x="6101376" y="5"/>
            <a:ext cx="2034947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AA907E8-7DD5-4CED-BD8B-D0885EB3105F}"/>
              </a:ext>
            </a:extLst>
          </p:cNvPr>
          <p:cNvSpPr/>
          <p:nvPr userDrawn="1"/>
        </p:nvSpPr>
        <p:spPr>
          <a:xfrm>
            <a:off x="8136321" y="-6"/>
            <a:ext cx="4069893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E9B4648A-5D9B-48C2-A17D-848BFA169D4D}"/>
              </a:ext>
            </a:extLst>
          </p:cNvPr>
          <p:cNvSpPr/>
          <p:nvPr userDrawn="1"/>
        </p:nvSpPr>
        <p:spPr>
          <a:xfrm>
            <a:off x="8136321" y="-6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759CB8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0D34B87-8715-4890-824F-EA46C13CDFF5}"/>
              </a:ext>
            </a:extLst>
          </p:cNvPr>
          <p:cNvSpPr/>
          <p:nvPr userDrawn="1"/>
        </p:nvSpPr>
        <p:spPr>
          <a:xfrm>
            <a:off x="4066428" y="-2"/>
            <a:ext cx="2034947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B746D8D-425F-4AF8-A846-E1AAAE8E05FD}"/>
              </a:ext>
            </a:extLst>
          </p:cNvPr>
          <p:cNvSpPr/>
          <p:nvPr userDrawn="1"/>
        </p:nvSpPr>
        <p:spPr>
          <a:xfrm>
            <a:off x="4066429" y="2286009"/>
            <a:ext cx="4069893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259536B-22F9-412A-AD59-802B3D53864F}"/>
              </a:ext>
            </a:extLst>
          </p:cNvPr>
          <p:cNvSpPr/>
          <p:nvPr userDrawn="1"/>
        </p:nvSpPr>
        <p:spPr>
          <a:xfrm>
            <a:off x="8120947" y="2285997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02C587E-9C9A-4803-BDF9-C3628E6DB356}"/>
              </a:ext>
            </a:extLst>
          </p:cNvPr>
          <p:cNvSpPr/>
          <p:nvPr userDrawn="1"/>
        </p:nvSpPr>
        <p:spPr>
          <a:xfrm>
            <a:off x="2489" y="-2"/>
            <a:ext cx="4069893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67287B2-A02A-4C1F-9CA2-54E39AF48A04}"/>
              </a:ext>
            </a:extLst>
          </p:cNvPr>
          <p:cNvSpPr/>
          <p:nvPr userDrawn="1"/>
        </p:nvSpPr>
        <p:spPr>
          <a:xfrm>
            <a:off x="2033216" y="2285997"/>
            <a:ext cx="2034947" cy="2286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BC84E44-89F8-41F2-A895-8C254B07BC43}"/>
              </a:ext>
            </a:extLst>
          </p:cNvPr>
          <p:cNvSpPr/>
          <p:nvPr userDrawn="1"/>
        </p:nvSpPr>
        <p:spPr>
          <a:xfrm>
            <a:off x="2" y="2285997"/>
            <a:ext cx="2034947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AE9F69D-97EA-46AA-B1B8-1B7169A8E932}"/>
              </a:ext>
            </a:extLst>
          </p:cNvPr>
          <p:cNvSpPr/>
          <p:nvPr userDrawn="1"/>
        </p:nvSpPr>
        <p:spPr>
          <a:xfrm>
            <a:off x="4066429" y="4571988"/>
            <a:ext cx="4069893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2260259-24D8-4F00-A7F4-0C91CBF3D938}"/>
              </a:ext>
            </a:extLst>
          </p:cNvPr>
          <p:cNvSpPr/>
          <p:nvPr userDrawn="1"/>
        </p:nvSpPr>
        <p:spPr>
          <a:xfrm>
            <a:off x="8120947" y="4571975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AF85C5D-CA54-400E-AE63-773E11979C16}"/>
              </a:ext>
            </a:extLst>
          </p:cNvPr>
          <p:cNvSpPr/>
          <p:nvPr userDrawn="1"/>
        </p:nvSpPr>
        <p:spPr>
          <a:xfrm>
            <a:off x="2033216" y="4571989"/>
            <a:ext cx="2034947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81CA4CD-11CE-4850-B1A8-16DB75F3E13F}"/>
              </a:ext>
            </a:extLst>
          </p:cNvPr>
          <p:cNvSpPr/>
          <p:nvPr userDrawn="1"/>
        </p:nvSpPr>
        <p:spPr>
          <a:xfrm>
            <a:off x="2" y="4571975"/>
            <a:ext cx="2034947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5" name="Gráfico 34">
            <a:extLst>
              <a:ext uri="{FF2B5EF4-FFF2-40B4-BE49-F238E27FC236}">
                <a16:creationId xmlns:a16="http://schemas.microsoft.com/office/drawing/2014/main" id="{0D330281-5714-4650-BB03-95D34968E394}"/>
              </a:ext>
            </a:extLst>
          </p:cNvPr>
          <p:cNvSpPr/>
          <p:nvPr userDrawn="1"/>
        </p:nvSpPr>
        <p:spPr>
          <a:xfrm rot="10800000">
            <a:off x="6108043" y="1143002"/>
            <a:ext cx="1137129" cy="114300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7" name="Gráfico 34">
            <a:extLst>
              <a:ext uri="{FF2B5EF4-FFF2-40B4-BE49-F238E27FC236}">
                <a16:creationId xmlns:a16="http://schemas.microsoft.com/office/drawing/2014/main" id="{AC84CB6B-BC1B-4BE8-8E88-DC944361AADB}"/>
              </a:ext>
            </a:extLst>
          </p:cNvPr>
          <p:cNvSpPr/>
          <p:nvPr userDrawn="1"/>
        </p:nvSpPr>
        <p:spPr>
          <a:xfrm rot="16200000">
            <a:off x="4071413" y="2279409"/>
            <a:ext cx="1137129" cy="114300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9" name="Gráfico 3">
            <a:extLst>
              <a:ext uri="{FF2B5EF4-FFF2-40B4-BE49-F238E27FC236}">
                <a16:creationId xmlns:a16="http://schemas.microsoft.com/office/drawing/2014/main" id="{20FE9475-54C0-45F3-A307-82DD4FEE8EA6}"/>
              </a:ext>
            </a:extLst>
          </p:cNvPr>
          <p:cNvSpPr/>
          <p:nvPr userDrawn="1"/>
        </p:nvSpPr>
        <p:spPr>
          <a:xfrm>
            <a:off x="2491" y="4571957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pic>
        <p:nvPicPr>
          <p:cNvPr id="41" name="Imagem 40" descr="Uma imagem contendo desenho&#10;&#10;Descrição gerada automaticamente">
            <a:extLst>
              <a:ext uri="{FF2B5EF4-FFF2-40B4-BE49-F238E27FC236}">
                <a16:creationId xmlns:a16="http://schemas.microsoft.com/office/drawing/2014/main" id="{50AFEDBA-093D-4DA9-AC91-5C2E0110A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31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66F6DF2-229B-431A-B019-A948401914C0}"/>
              </a:ext>
            </a:extLst>
          </p:cNvPr>
          <p:cNvSpPr/>
          <p:nvPr userDrawn="1"/>
        </p:nvSpPr>
        <p:spPr>
          <a:xfrm>
            <a:off x="6101374" y="-35"/>
            <a:ext cx="2034947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FB696CF-59FA-49B0-872B-CC9E06EDF306}"/>
              </a:ext>
            </a:extLst>
          </p:cNvPr>
          <p:cNvSpPr/>
          <p:nvPr userDrawn="1"/>
        </p:nvSpPr>
        <p:spPr>
          <a:xfrm>
            <a:off x="8136321" y="-35"/>
            <a:ext cx="4069893" cy="228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5" name="Gráfico 3">
            <a:extLst>
              <a:ext uri="{FF2B5EF4-FFF2-40B4-BE49-F238E27FC236}">
                <a16:creationId xmlns:a16="http://schemas.microsoft.com/office/drawing/2014/main" id="{076AAEDD-95AC-4FBD-9C40-5DDCB4F9F8AB}"/>
              </a:ext>
            </a:extLst>
          </p:cNvPr>
          <p:cNvSpPr/>
          <p:nvPr userDrawn="1"/>
        </p:nvSpPr>
        <p:spPr>
          <a:xfrm>
            <a:off x="8136321" y="-35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759CB8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18B9001-4B49-4336-A102-7D918F8824D9}"/>
              </a:ext>
            </a:extLst>
          </p:cNvPr>
          <p:cNvSpPr/>
          <p:nvPr userDrawn="1"/>
        </p:nvSpPr>
        <p:spPr>
          <a:xfrm>
            <a:off x="4075137" y="-35"/>
            <a:ext cx="2034947" cy="2286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E82510E-0673-4AA6-BDBE-8A1E1457092B}"/>
              </a:ext>
            </a:extLst>
          </p:cNvPr>
          <p:cNvSpPr/>
          <p:nvPr userDrawn="1"/>
        </p:nvSpPr>
        <p:spPr>
          <a:xfrm>
            <a:off x="4066429" y="2285997"/>
            <a:ext cx="4069893" cy="2286013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32CCEE3-0066-4A0E-8D5D-A764CE4A95B9}"/>
              </a:ext>
            </a:extLst>
          </p:cNvPr>
          <p:cNvSpPr/>
          <p:nvPr userDrawn="1"/>
        </p:nvSpPr>
        <p:spPr>
          <a:xfrm>
            <a:off x="8120947" y="2285997"/>
            <a:ext cx="4085268" cy="2286013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E906434-1E7A-4FCE-A82E-33979058C29E}"/>
              </a:ext>
            </a:extLst>
          </p:cNvPr>
          <p:cNvSpPr/>
          <p:nvPr userDrawn="1"/>
        </p:nvSpPr>
        <p:spPr>
          <a:xfrm>
            <a:off x="2489" y="-35"/>
            <a:ext cx="4069893" cy="2286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A862677-FE0D-4C3B-BDC5-A21F6BF8314C}"/>
              </a:ext>
            </a:extLst>
          </p:cNvPr>
          <p:cNvSpPr/>
          <p:nvPr userDrawn="1"/>
        </p:nvSpPr>
        <p:spPr>
          <a:xfrm>
            <a:off x="2033216" y="2285997"/>
            <a:ext cx="2034947" cy="2286013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7B5909C-8271-4B36-829E-123D99839522}"/>
              </a:ext>
            </a:extLst>
          </p:cNvPr>
          <p:cNvSpPr/>
          <p:nvPr userDrawn="1"/>
        </p:nvSpPr>
        <p:spPr>
          <a:xfrm>
            <a:off x="2" y="2285997"/>
            <a:ext cx="2034947" cy="2286013"/>
          </a:xfrm>
          <a:prstGeom prst="rect">
            <a:avLst/>
          </a:prstGeom>
          <a:solidFill>
            <a:srgbClr val="006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C4ACB80C-CC85-45E0-AA20-C0BF1F869C1D}"/>
              </a:ext>
            </a:extLst>
          </p:cNvPr>
          <p:cNvSpPr/>
          <p:nvPr userDrawn="1"/>
        </p:nvSpPr>
        <p:spPr>
          <a:xfrm>
            <a:off x="4066429" y="4571989"/>
            <a:ext cx="4069893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3142AE9-7E69-4E1E-A465-68F1693FB5AE}"/>
              </a:ext>
            </a:extLst>
          </p:cNvPr>
          <p:cNvSpPr/>
          <p:nvPr userDrawn="1"/>
        </p:nvSpPr>
        <p:spPr>
          <a:xfrm>
            <a:off x="8120947" y="4571989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137B472C-8105-4368-B63F-E87D102E8C67}"/>
              </a:ext>
            </a:extLst>
          </p:cNvPr>
          <p:cNvSpPr/>
          <p:nvPr userDrawn="1"/>
        </p:nvSpPr>
        <p:spPr>
          <a:xfrm>
            <a:off x="2033216" y="4571989"/>
            <a:ext cx="2034947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86035D4-8D72-4506-9423-602C1E8C690F}"/>
              </a:ext>
            </a:extLst>
          </p:cNvPr>
          <p:cNvSpPr/>
          <p:nvPr userDrawn="1"/>
        </p:nvSpPr>
        <p:spPr>
          <a:xfrm>
            <a:off x="2" y="4571989"/>
            <a:ext cx="2034947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7" name="Gráfico 34">
            <a:extLst>
              <a:ext uri="{FF2B5EF4-FFF2-40B4-BE49-F238E27FC236}">
                <a16:creationId xmlns:a16="http://schemas.microsoft.com/office/drawing/2014/main" id="{78FCB127-62AA-4814-8683-61570DF5D3D7}"/>
              </a:ext>
            </a:extLst>
          </p:cNvPr>
          <p:cNvSpPr/>
          <p:nvPr userDrawn="1"/>
        </p:nvSpPr>
        <p:spPr>
          <a:xfrm>
            <a:off x="6979598" y="4571971"/>
            <a:ext cx="1137129" cy="114300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9" name="Gráfico 34">
            <a:extLst>
              <a:ext uri="{FF2B5EF4-FFF2-40B4-BE49-F238E27FC236}">
                <a16:creationId xmlns:a16="http://schemas.microsoft.com/office/drawing/2014/main" id="{F4B0B25C-570A-4A68-86FD-9EDF96515AF9}"/>
              </a:ext>
            </a:extLst>
          </p:cNvPr>
          <p:cNvSpPr/>
          <p:nvPr userDrawn="1"/>
        </p:nvSpPr>
        <p:spPr>
          <a:xfrm rot="16200000">
            <a:off x="2939" y="-2973"/>
            <a:ext cx="1137129" cy="1143006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41" name="Gráfico 3">
            <a:extLst>
              <a:ext uri="{FF2B5EF4-FFF2-40B4-BE49-F238E27FC236}">
                <a16:creationId xmlns:a16="http://schemas.microsoft.com/office/drawing/2014/main" id="{D6871B3B-6124-41F6-9791-72DA5F0A8BE3}"/>
              </a:ext>
            </a:extLst>
          </p:cNvPr>
          <p:cNvSpPr/>
          <p:nvPr userDrawn="1"/>
        </p:nvSpPr>
        <p:spPr>
          <a:xfrm>
            <a:off x="2491" y="4571989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4B846223-418D-475E-8EFA-73EBDAD33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9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0C98BE-F2A4-4932-BB7E-C64DA2DFB82C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E3C0D196-C6EB-4A55-B100-71B6D9D9F188}"/>
              </a:ext>
            </a:extLst>
          </p:cNvPr>
          <p:cNvSpPr/>
          <p:nvPr userDrawn="1"/>
        </p:nvSpPr>
        <p:spPr>
          <a:xfrm>
            <a:off x="14217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ráfico 34">
            <a:extLst>
              <a:ext uri="{FF2B5EF4-FFF2-40B4-BE49-F238E27FC236}">
                <a16:creationId xmlns:a16="http://schemas.microsoft.com/office/drawing/2014/main" id="{07EF4B38-CAE6-42C7-BCE3-0F1753265490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5" name="Imagem 4" descr="Uma imagem contendo desenho&#10;&#10;Descrição gerada automaticamente">
            <a:extLst>
              <a:ext uri="{FF2B5EF4-FFF2-40B4-BE49-F238E27FC236}">
                <a16:creationId xmlns:a16="http://schemas.microsoft.com/office/drawing/2014/main" id="{23B95EC2-FDD8-4B95-835E-F92D383FD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3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34C95D9-73E5-46A8-AF25-E22ADD91A18D}"/>
              </a:ext>
            </a:extLst>
          </p:cNvPr>
          <p:cNvSpPr/>
          <p:nvPr userDrawn="1"/>
        </p:nvSpPr>
        <p:spPr>
          <a:xfrm>
            <a:off x="0" y="2286008"/>
            <a:ext cx="8136322" cy="2286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9DA2098-823E-42B9-8788-AC2E1CAC87A2}"/>
              </a:ext>
            </a:extLst>
          </p:cNvPr>
          <p:cNvSpPr/>
          <p:nvPr userDrawn="1"/>
        </p:nvSpPr>
        <p:spPr>
          <a:xfrm>
            <a:off x="2489" y="-2"/>
            <a:ext cx="8133832" cy="2286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33586E2-EC7C-4EE4-BF42-370E07EC4DBE}"/>
              </a:ext>
            </a:extLst>
          </p:cNvPr>
          <p:cNvSpPr/>
          <p:nvPr userDrawn="1"/>
        </p:nvSpPr>
        <p:spPr>
          <a:xfrm>
            <a:off x="2" y="4571989"/>
            <a:ext cx="8136321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20F61F-6A57-4504-8832-372E4C961FBF}"/>
              </a:ext>
            </a:extLst>
          </p:cNvPr>
          <p:cNvSpPr/>
          <p:nvPr userDrawn="1"/>
        </p:nvSpPr>
        <p:spPr>
          <a:xfrm>
            <a:off x="8120947" y="4571989"/>
            <a:ext cx="4085268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4" name="Gráfico 34">
            <a:extLst>
              <a:ext uri="{FF2B5EF4-FFF2-40B4-BE49-F238E27FC236}">
                <a16:creationId xmlns:a16="http://schemas.microsoft.com/office/drawing/2014/main" id="{C4C1C9E6-B08C-4844-B60A-2C10EEFD518D}"/>
              </a:ext>
            </a:extLst>
          </p:cNvPr>
          <p:cNvSpPr/>
          <p:nvPr userDrawn="1"/>
        </p:nvSpPr>
        <p:spPr>
          <a:xfrm rot="10800000">
            <a:off x="-3465" y="2294807"/>
            <a:ext cx="2265459" cy="227716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8CBBA39-C458-48CE-9E85-C19D076B2C8F}"/>
              </a:ext>
            </a:extLst>
          </p:cNvPr>
          <p:cNvSpPr/>
          <p:nvPr userDrawn="1"/>
        </p:nvSpPr>
        <p:spPr>
          <a:xfrm>
            <a:off x="8120946" y="-6"/>
            <a:ext cx="4069893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6DE79CA-8861-4F82-BADE-20CB703C7479}"/>
              </a:ext>
            </a:extLst>
          </p:cNvPr>
          <p:cNvSpPr/>
          <p:nvPr userDrawn="1"/>
        </p:nvSpPr>
        <p:spPr>
          <a:xfrm>
            <a:off x="8120947" y="2285997"/>
            <a:ext cx="4071055" cy="2286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0" name="Gráfico 34">
            <a:extLst>
              <a:ext uri="{FF2B5EF4-FFF2-40B4-BE49-F238E27FC236}">
                <a16:creationId xmlns:a16="http://schemas.microsoft.com/office/drawing/2014/main" id="{E6089669-EA3C-48CC-A7A6-23D13FC740AF}"/>
              </a:ext>
            </a:extLst>
          </p:cNvPr>
          <p:cNvSpPr/>
          <p:nvPr userDrawn="1"/>
        </p:nvSpPr>
        <p:spPr>
          <a:xfrm>
            <a:off x="11063132" y="0"/>
            <a:ext cx="1137129" cy="1143006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pic>
        <p:nvPicPr>
          <p:cNvPr id="22" name="Imagem 21" descr="Uma imagem contendo desenho&#10;&#10;Descrição gerada automaticamente">
            <a:extLst>
              <a:ext uri="{FF2B5EF4-FFF2-40B4-BE49-F238E27FC236}">
                <a16:creationId xmlns:a16="http://schemas.microsoft.com/office/drawing/2014/main" id="{0233D395-2841-4AAB-A52E-9E6A75D75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7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14C5D671-D56D-4BB8-A875-3B59C0193555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BF7E0CF1-59B3-4377-A045-85F9742A2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128" y="6255006"/>
            <a:ext cx="9523143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</p:spTree>
    <p:extLst>
      <p:ext uri="{BB962C8B-B14F-4D97-AF65-F5344CB8AC3E}">
        <p14:creationId xmlns:p14="http://schemas.microsoft.com/office/powerpoint/2010/main" val="2211245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BFC64560-B919-47BE-B563-CBE63F258EBA}"/>
              </a:ext>
            </a:extLst>
          </p:cNvPr>
          <p:cNvSpPr/>
          <p:nvPr userDrawn="1"/>
        </p:nvSpPr>
        <p:spPr>
          <a:xfrm>
            <a:off x="4066429" y="2286009"/>
            <a:ext cx="4069893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0AC15DB-A30F-496A-8800-4B09C9BC07AC}"/>
              </a:ext>
            </a:extLst>
          </p:cNvPr>
          <p:cNvSpPr/>
          <p:nvPr userDrawn="1"/>
        </p:nvSpPr>
        <p:spPr>
          <a:xfrm>
            <a:off x="8120947" y="6969"/>
            <a:ext cx="4071055" cy="456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302ED4F-3F86-4FCF-8978-545D776AFD5A}"/>
              </a:ext>
            </a:extLst>
          </p:cNvPr>
          <p:cNvSpPr/>
          <p:nvPr userDrawn="1"/>
        </p:nvSpPr>
        <p:spPr>
          <a:xfrm>
            <a:off x="2489" y="-2"/>
            <a:ext cx="8157113" cy="45650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8E82D29-0185-4EB5-843C-CECEEA4DC9C9}"/>
              </a:ext>
            </a:extLst>
          </p:cNvPr>
          <p:cNvSpPr/>
          <p:nvPr userDrawn="1"/>
        </p:nvSpPr>
        <p:spPr>
          <a:xfrm>
            <a:off x="4066429" y="4571989"/>
            <a:ext cx="4069893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DAC98B3-8CBF-4EF6-9C6F-C4931228BB71}"/>
              </a:ext>
            </a:extLst>
          </p:cNvPr>
          <p:cNvSpPr/>
          <p:nvPr userDrawn="1"/>
        </p:nvSpPr>
        <p:spPr>
          <a:xfrm>
            <a:off x="8120947" y="4571989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62EDF6B-898D-49D6-896A-A225CA4ADD78}"/>
              </a:ext>
            </a:extLst>
          </p:cNvPr>
          <p:cNvSpPr/>
          <p:nvPr userDrawn="1"/>
        </p:nvSpPr>
        <p:spPr>
          <a:xfrm>
            <a:off x="2" y="4571989"/>
            <a:ext cx="4104019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3" name="Gráfico 3">
            <a:extLst>
              <a:ext uri="{FF2B5EF4-FFF2-40B4-BE49-F238E27FC236}">
                <a16:creationId xmlns:a16="http://schemas.microsoft.com/office/drawing/2014/main" id="{9014B0BD-B223-4797-B7EE-A58C660285DD}"/>
              </a:ext>
            </a:extLst>
          </p:cNvPr>
          <p:cNvSpPr/>
          <p:nvPr userDrawn="1"/>
        </p:nvSpPr>
        <p:spPr>
          <a:xfrm rot="10800000">
            <a:off x="4089709" y="4571988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5" name="Gráfico 3">
            <a:extLst>
              <a:ext uri="{FF2B5EF4-FFF2-40B4-BE49-F238E27FC236}">
                <a16:creationId xmlns:a16="http://schemas.microsoft.com/office/drawing/2014/main" id="{2B25385F-6739-40A0-88ED-34356CB0DF84}"/>
              </a:ext>
            </a:extLst>
          </p:cNvPr>
          <p:cNvSpPr/>
          <p:nvPr userDrawn="1"/>
        </p:nvSpPr>
        <p:spPr>
          <a:xfrm>
            <a:off x="8136323" y="4571989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7" name="Gráfico 34">
            <a:extLst>
              <a:ext uri="{FF2B5EF4-FFF2-40B4-BE49-F238E27FC236}">
                <a16:creationId xmlns:a16="http://schemas.microsoft.com/office/drawing/2014/main" id="{C344D0FA-AEB6-4C11-98E5-E2DE035FAE9A}"/>
              </a:ext>
            </a:extLst>
          </p:cNvPr>
          <p:cNvSpPr/>
          <p:nvPr userDrawn="1"/>
        </p:nvSpPr>
        <p:spPr>
          <a:xfrm rot="5400000">
            <a:off x="3569730" y="-17981"/>
            <a:ext cx="4565651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39" name="Imagem 38" descr="Uma imagem contendo desenho&#10;&#10;Descrição gerada automaticamente">
            <a:extLst>
              <a:ext uri="{FF2B5EF4-FFF2-40B4-BE49-F238E27FC236}">
                <a16:creationId xmlns:a16="http://schemas.microsoft.com/office/drawing/2014/main" id="{2E79C57B-F280-4120-85B4-3190B02DA8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3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BFC64560-B919-47BE-B563-CBE63F258EBA}"/>
              </a:ext>
            </a:extLst>
          </p:cNvPr>
          <p:cNvSpPr/>
          <p:nvPr userDrawn="1"/>
        </p:nvSpPr>
        <p:spPr>
          <a:xfrm>
            <a:off x="-14211" y="-7"/>
            <a:ext cx="8150534" cy="45720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0AC15DB-A30F-496A-8800-4B09C9BC07AC}"/>
              </a:ext>
            </a:extLst>
          </p:cNvPr>
          <p:cNvSpPr/>
          <p:nvPr userDrawn="1"/>
        </p:nvSpPr>
        <p:spPr>
          <a:xfrm>
            <a:off x="8120947" y="-17"/>
            <a:ext cx="4071055" cy="4572028"/>
          </a:xfrm>
          <a:prstGeom prst="rect">
            <a:avLst/>
          </a:prstGeom>
          <a:solidFill>
            <a:srgbClr val="008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8E82D29-0185-4EB5-843C-CECEEA4DC9C9}"/>
              </a:ext>
            </a:extLst>
          </p:cNvPr>
          <p:cNvSpPr/>
          <p:nvPr userDrawn="1"/>
        </p:nvSpPr>
        <p:spPr>
          <a:xfrm>
            <a:off x="4066429" y="4571989"/>
            <a:ext cx="4069893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DAC98B3-8CBF-4EF6-9C6F-C4931228BB71}"/>
              </a:ext>
            </a:extLst>
          </p:cNvPr>
          <p:cNvSpPr/>
          <p:nvPr userDrawn="1"/>
        </p:nvSpPr>
        <p:spPr>
          <a:xfrm>
            <a:off x="8120947" y="4571989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62EDF6B-898D-49D6-896A-A225CA4ADD78}"/>
              </a:ext>
            </a:extLst>
          </p:cNvPr>
          <p:cNvSpPr/>
          <p:nvPr userDrawn="1"/>
        </p:nvSpPr>
        <p:spPr>
          <a:xfrm>
            <a:off x="2" y="4571989"/>
            <a:ext cx="4089705" cy="2286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3" name="Gráfico 3">
            <a:extLst>
              <a:ext uri="{FF2B5EF4-FFF2-40B4-BE49-F238E27FC236}">
                <a16:creationId xmlns:a16="http://schemas.microsoft.com/office/drawing/2014/main" id="{9014B0BD-B223-4797-B7EE-A58C660285DD}"/>
              </a:ext>
            </a:extLst>
          </p:cNvPr>
          <p:cNvSpPr/>
          <p:nvPr userDrawn="1"/>
        </p:nvSpPr>
        <p:spPr>
          <a:xfrm rot="10800000">
            <a:off x="4089709" y="4571988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35" name="Gráfico 3">
            <a:extLst>
              <a:ext uri="{FF2B5EF4-FFF2-40B4-BE49-F238E27FC236}">
                <a16:creationId xmlns:a16="http://schemas.microsoft.com/office/drawing/2014/main" id="{2B25385F-6739-40A0-88ED-34356CB0DF84}"/>
              </a:ext>
            </a:extLst>
          </p:cNvPr>
          <p:cNvSpPr/>
          <p:nvPr userDrawn="1"/>
        </p:nvSpPr>
        <p:spPr>
          <a:xfrm>
            <a:off x="8136323" y="4571989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pic>
        <p:nvPicPr>
          <p:cNvPr id="39" name="Imagem 38" descr="Uma imagem contendo desenho&#10;&#10;Descrição gerada automaticamente">
            <a:extLst>
              <a:ext uri="{FF2B5EF4-FFF2-40B4-BE49-F238E27FC236}">
                <a16:creationId xmlns:a16="http://schemas.microsoft.com/office/drawing/2014/main" id="{2E79C57B-F280-4120-85B4-3190B02DA8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76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BFC64560-B919-47BE-B563-CBE63F258EBA}"/>
              </a:ext>
            </a:extLst>
          </p:cNvPr>
          <p:cNvSpPr/>
          <p:nvPr userDrawn="1"/>
        </p:nvSpPr>
        <p:spPr>
          <a:xfrm>
            <a:off x="1" y="-5"/>
            <a:ext cx="8136322" cy="4572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0AC15DB-A30F-496A-8800-4B09C9BC07AC}"/>
              </a:ext>
            </a:extLst>
          </p:cNvPr>
          <p:cNvSpPr/>
          <p:nvPr userDrawn="1"/>
        </p:nvSpPr>
        <p:spPr>
          <a:xfrm>
            <a:off x="8120947" y="-17"/>
            <a:ext cx="4071055" cy="4572028"/>
          </a:xfrm>
          <a:prstGeom prst="rect">
            <a:avLst/>
          </a:prstGeom>
          <a:solidFill>
            <a:srgbClr val="008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DAC98B3-8CBF-4EF6-9C6F-C4931228BB71}"/>
              </a:ext>
            </a:extLst>
          </p:cNvPr>
          <p:cNvSpPr/>
          <p:nvPr userDrawn="1"/>
        </p:nvSpPr>
        <p:spPr>
          <a:xfrm>
            <a:off x="8120947" y="4571989"/>
            <a:ext cx="4085268" cy="2286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62EDF6B-898D-49D6-896A-A225CA4ADD78}"/>
              </a:ext>
            </a:extLst>
          </p:cNvPr>
          <p:cNvSpPr/>
          <p:nvPr userDrawn="1"/>
        </p:nvSpPr>
        <p:spPr>
          <a:xfrm>
            <a:off x="2" y="4571989"/>
            <a:ext cx="8136320" cy="2286013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5" name="Gráfico 3">
            <a:extLst>
              <a:ext uri="{FF2B5EF4-FFF2-40B4-BE49-F238E27FC236}">
                <a16:creationId xmlns:a16="http://schemas.microsoft.com/office/drawing/2014/main" id="{2B25385F-6739-40A0-88ED-34356CB0DF84}"/>
              </a:ext>
            </a:extLst>
          </p:cNvPr>
          <p:cNvSpPr/>
          <p:nvPr userDrawn="1"/>
        </p:nvSpPr>
        <p:spPr>
          <a:xfrm>
            <a:off x="8136323" y="4571989"/>
            <a:ext cx="4069893" cy="2286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8D7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</p:spTree>
    <p:extLst>
      <p:ext uri="{BB962C8B-B14F-4D97-AF65-F5344CB8AC3E}">
        <p14:creationId xmlns:p14="http://schemas.microsoft.com/office/powerpoint/2010/main" val="3796854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30AC15DB-A30F-496A-8800-4B09C9BC07AC}"/>
              </a:ext>
            </a:extLst>
          </p:cNvPr>
          <p:cNvSpPr/>
          <p:nvPr userDrawn="1"/>
        </p:nvSpPr>
        <p:spPr>
          <a:xfrm>
            <a:off x="7004647" y="-17"/>
            <a:ext cx="5187355" cy="4572000"/>
          </a:xfrm>
          <a:prstGeom prst="rect">
            <a:avLst/>
          </a:prstGeom>
          <a:solidFill>
            <a:srgbClr val="008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FC64560-B919-47BE-B563-CBE63F258EBA}"/>
              </a:ext>
            </a:extLst>
          </p:cNvPr>
          <p:cNvSpPr/>
          <p:nvPr userDrawn="1"/>
        </p:nvSpPr>
        <p:spPr>
          <a:xfrm>
            <a:off x="1" y="-5"/>
            <a:ext cx="7004649" cy="4054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62EDF6B-898D-49D6-896A-A225CA4ADD78}"/>
              </a:ext>
            </a:extLst>
          </p:cNvPr>
          <p:cNvSpPr/>
          <p:nvPr userDrawn="1"/>
        </p:nvSpPr>
        <p:spPr>
          <a:xfrm>
            <a:off x="2" y="3769743"/>
            <a:ext cx="7004645" cy="308826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5" name="Gráfico 3">
            <a:extLst>
              <a:ext uri="{FF2B5EF4-FFF2-40B4-BE49-F238E27FC236}">
                <a16:creationId xmlns:a16="http://schemas.microsoft.com/office/drawing/2014/main" id="{2B25385F-6739-40A0-88ED-34356CB0DF84}"/>
              </a:ext>
            </a:extLst>
          </p:cNvPr>
          <p:cNvSpPr/>
          <p:nvPr userDrawn="1"/>
        </p:nvSpPr>
        <p:spPr>
          <a:xfrm rot="10800000">
            <a:off x="4226942" y="1826729"/>
            <a:ext cx="2777705" cy="1943013"/>
          </a:xfrm>
          <a:custGeom>
            <a:avLst/>
            <a:gdLst>
              <a:gd name="connsiteX0" fmla="*/ 2775585 w 2775584"/>
              <a:gd name="connsiteY0" fmla="*/ 857 h 1587626"/>
              <a:gd name="connsiteX1" fmla="*/ 2775585 w 2775584"/>
              <a:gd name="connsiteY1" fmla="*/ 0 h 1587626"/>
              <a:gd name="connsiteX2" fmla="*/ 0 w 2775584"/>
              <a:gd name="connsiteY2" fmla="*/ 0 h 1587626"/>
              <a:gd name="connsiteX3" fmla="*/ 0 w 2775584"/>
              <a:gd name="connsiteY3" fmla="*/ 1587627 h 15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584" h="1587626">
                <a:moveTo>
                  <a:pt x="2775585" y="857"/>
                </a:moveTo>
                <a:lnTo>
                  <a:pt x="2775585" y="0"/>
                </a:lnTo>
                <a:lnTo>
                  <a:pt x="0" y="0"/>
                </a:lnTo>
                <a:lnTo>
                  <a:pt x="0" y="1587627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E896A2C-9FE8-40E2-994B-2D478A4EB793}"/>
              </a:ext>
            </a:extLst>
          </p:cNvPr>
          <p:cNvSpPr/>
          <p:nvPr userDrawn="1"/>
        </p:nvSpPr>
        <p:spPr>
          <a:xfrm>
            <a:off x="7004648" y="3760286"/>
            <a:ext cx="5187354" cy="3097714"/>
          </a:xfrm>
          <a:prstGeom prst="rect">
            <a:avLst/>
          </a:prstGeom>
          <a:solidFill>
            <a:srgbClr val="65B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</p:spTree>
    <p:extLst>
      <p:ext uri="{BB962C8B-B14F-4D97-AF65-F5344CB8AC3E}">
        <p14:creationId xmlns:p14="http://schemas.microsoft.com/office/powerpoint/2010/main" val="914537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CB4E75-F8FE-7333-A976-8755A92CF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1287" y="209823"/>
            <a:ext cx="3125633" cy="5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5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375D727-4114-488A-886F-E233B2614D8E}"/>
              </a:ext>
            </a:extLst>
          </p:cNvPr>
          <p:cNvSpPr/>
          <p:nvPr userDrawn="1"/>
        </p:nvSpPr>
        <p:spPr>
          <a:xfrm>
            <a:off x="1" y="2"/>
            <a:ext cx="12188796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3" name="Gráfico 22">
            <a:extLst>
              <a:ext uri="{FF2B5EF4-FFF2-40B4-BE49-F238E27FC236}">
                <a16:creationId xmlns:a16="http://schemas.microsoft.com/office/drawing/2014/main" id="{A16F42BA-D742-4E26-8D93-C08733DE5605}"/>
              </a:ext>
            </a:extLst>
          </p:cNvPr>
          <p:cNvSpPr/>
          <p:nvPr userDrawn="1"/>
        </p:nvSpPr>
        <p:spPr>
          <a:xfrm rot="16200000">
            <a:off x="9163702" y="3822452"/>
            <a:ext cx="2858880" cy="3212221"/>
          </a:xfrm>
          <a:custGeom>
            <a:avLst/>
            <a:gdLst>
              <a:gd name="connsiteX0" fmla="*/ 3048000 w 3048000"/>
              <a:gd name="connsiteY0" fmla="*/ 3424714 h 3424713"/>
              <a:gd name="connsiteX1" fmla="*/ 0 w 3048000"/>
              <a:gd name="connsiteY1" fmla="*/ 3424714 h 3424713"/>
              <a:gd name="connsiteX2" fmla="*/ 0 w 3048000"/>
              <a:gd name="connsiteY2" fmla="*/ 0 h 3424713"/>
              <a:gd name="connsiteX3" fmla="*/ 0 w 3048000"/>
              <a:gd name="connsiteY3" fmla="*/ 0 h 34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4713">
                <a:moveTo>
                  <a:pt x="3048000" y="3424714"/>
                </a:moveTo>
                <a:lnTo>
                  <a:pt x="0" y="342471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>
              <a:solidFill>
                <a:schemeClr val="accent6"/>
              </a:solidFill>
            </a:endParaRP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7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375D727-4114-488A-886F-E233B2614D8E}"/>
              </a:ext>
            </a:extLst>
          </p:cNvPr>
          <p:cNvSpPr/>
          <p:nvPr userDrawn="1"/>
        </p:nvSpPr>
        <p:spPr>
          <a:xfrm>
            <a:off x="1" y="2"/>
            <a:ext cx="12188796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11" name="Gráfico 34">
            <a:extLst>
              <a:ext uri="{FF2B5EF4-FFF2-40B4-BE49-F238E27FC236}">
                <a16:creationId xmlns:a16="http://schemas.microsoft.com/office/drawing/2014/main" id="{8852C98F-31B5-4087-A2BD-32052E8B5E74}"/>
              </a:ext>
            </a:extLst>
          </p:cNvPr>
          <p:cNvSpPr/>
          <p:nvPr userDrawn="1"/>
        </p:nvSpPr>
        <p:spPr>
          <a:xfrm rot="16200000">
            <a:off x="18400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34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áfico 22">
            <a:extLst>
              <a:ext uri="{FF2B5EF4-FFF2-40B4-BE49-F238E27FC236}">
                <a16:creationId xmlns:a16="http://schemas.microsoft.com/office/drawing/2014/main" id="{A16F42BA-D742-4E26-8D93-C08733DE5605}"/>
              </a:ext>
            </a:extLst>
          </p:cNvPr>
          <p:cNvSpPr/>
          <p:nvPr userDrawn="1"/>
        </p:nvSpPr>
        <p:spPr>
          <a:xfrm rot="16200000">
            <a:off x="9163702" y="3822452"/>
            <a:ext cx="2858880" cy="3212221"/>
          </a:xfrm>
          <a:custGeom>
            <a:avLst/>
            <a:gdLst>
              <a:gd name="connsiteX0" fmla="*/ 3048000 w 3048000"/>
              <a:gd name="connsiteY0" fmla="*/ 3424714 h 3424713"/>
              <a:gd name="connsiteX1" fmla="*/ 0 w 3048000"/>
              <a:gd name="connsiteY1" fmla="*/ 3424714 h 3424713"/>
              <a:gd name="connsiteX2" fmla="*/ 0 w 3048000"/>
              <a:gd name="connsiteY2" fmla="*/ 0 h 3424713"/>
              <a:gd name="connsiteX3" fmla="*/ 0 w 3048000"/>
              <a:gd name="connsiteY3" fmla="*/ 0 h 34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4713">
                <a:moveTo>
                  <a:pt x="3048000" y="3424714"/>
                </a:moveTo>
                <a:lnTo>
                  <a:pt x="0" y="342471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>
              <a:solidFill>
                <a:schemeClr val="accent6"/>
              </a:solidFill>
            </a:endParaRP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9BE2719E-EE98-423F-8066-DF395CB23792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80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áfico 22">
            <a:extLst>
              <a:ext uri="{FF2B5EF4-FFF2-40B4-BE49-F238E27FC236}">
                <a16:creationId xmlns:a16="http://schemas.microsoft.com/office/drawing/2014/main" id="{A16F42BA-D742-4E26-8D93-C08733DE5605}"/>
              </a:ext>
            </a:extLst>
          </p:cNvPr>
          <p:cNvSpPr/>
          <p:nvPr userDrawn="1"/>
        </p:nvSpPr>
        <p:spPr>
          <a:xfrm rot="16200000">
            <a:off x="9163702" y="3822452"/>
            <a:ext cx="2858880" cy="3212221"/>
          </a:xfrm>
          <a:custGeom>
            <a:avLst/>
            <a:gdLst>
              <a:gd name="connsiteX0" fmla="*/ 3048000 w 3048000"/>
              <a:gd name="connsiteY0" fmla="*/ 3424714 h 3424713"/>
              <a:gd name="connsiteX1" fmla="*/ 0 w 3048000"/>
              <a:gd name="connsiteY1" fmla="*/ 3424714 h 3424713"/>
              <a:gd name="connsiteX2" fmla="*/ 0 w 3048000"/>
              <a:gd name="connsiteY2" fmla="*/ 0 h 3424713"/>
              <a:gd name="connsiteX3" fmla="*/ 0 w 3048000"/>
              <a:gd name="connsiteY3" fmla="*/ 0 h 34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4713">
                <a:moveTo>
                  <a:pt x="3048000" y="3424714"/>
                </a:moveTo>
                <a:lnTo>
                  <a:pt x="0" y="342471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>
              <a:solidFill>
                <a:schemeClr val="accent6"/>
              </a:solidFill>
            </a:endParaRP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97A14241-00B5-469D-8F9E-55F15209E8F1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8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375D727-4114-488A-886F-E233B2614D8E}"/>
              </a:ext>
            </a:extLst>
          </p:cNvPr>
          <p:cNvSpPr/>
          <p:nvPr userDrawn="1"/>
        </p:nvSpPr>
        <p:spPr>
          <a:xfrm>
            <a:off x="1" y="2"/>
            <a:ext cx="12188796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F134396-AF8A-4E39-951D-B03B82BEB846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Gráfico 34">
            <a:extLst>
              <a:ext uri="{FF2B5EF4-FFF2-40B4-BE49-F238E27FC236}">
                <a16:creationId xmlns:a16="http://schemas.microsoft.com/office/drawing/2014/main" id="{FF4DE615-66F9-44D5-83E7-FE0B53AE3797}"/>
              </a:ext>
            </a:extLst>
          </p:cNvPr>
          <p:cNvSpPr/>
          <p:nvPr userDrawn="1"/>
        </p:nvSpPr>
        <p:spPr>
          <a:xfrm rot="5400000">
            <a:off x="9916153" y="4566055"/>
            <a:ext cx="2284161" cy="229596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rgbClr val="006F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5EDCFB3B-170C-4C47-BAAF-EC975CA18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1DF5843-6D21-4577-9DB9-9BD9AD60853E}"/>
              </a:ext>
            </a:extLst>
          </p:cNvPr>
          <p:cNvSpPr/>
          <p:nvPr userDrawn="1"/>
        </p:nvSpPr>
        <p:spPr>
          <a:xfrm>
            <a:off x="14217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852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375D727-4114-488A-886F-E233B2614D8E}"/>
              </a:ext>
            </a:extLst>
          </p:cNvPr>
          <p:cNvSpPr/>
          <p:nvPr userDrawn="1"/>
        </p:nvSpPr>
        <p:spPr>
          <a:xfrm>
            <a:off x="1" y="2"/>
            <a:ext cx="12188796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pic>
        <p:nvPicPr>
          <p:cNvPr id="2" name="Imagem 1" descr="Uma imagem contendo jogador&#10;&#10;Descrição gerada automaticamente">
            <a:extLst>
              <a:ext uri="{FF2B5EF4-FFF2-40B4-BE49-F238E27FC236}">
                <a16:creationId xmlns:a16="http://schemas.microsoft.com/office/drawing/2014/main" id="{7A7E38CC-2B28-43CE-B07D-EB54E38D6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6"/>
          <a:stretch/>
        </p:blipFill>
        <p:spPr>
          <a:xfrm>
            <a:off x="0" y="1"/>
            <a:ext cx="1178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0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bg>
      <p:bgPr>
        <a:solidFill>
          <a:srgbClr val="0052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9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m com Legenda">
    <p:bg>
      <p:bgPr>
        <a:solidFill>
          <a:srgbClr val="0052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56A83E67-B197-4DA9-9524-969A35FB7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pic>
        <p:nvPicPr>
          <p:cNvPr id="2" name="Imagem 1" descr="Uma imagem contendo jogador&#10;&#10;Descrição gerada automaticamente">
            <a:extLst>
              <a:ext uri="{FF2B5EF4-FFF2-40B4-BE49-F238E27FC236}">
                <a16:creationId xmlns:a16="http://schemas.microsoft.com/office/drawing/2014/main" id="{D9D90067-9112-4645-82DB-25DC744BF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6"/>
          <a:stretch/>
        </p:blipFill>
        <p:spPr>
          <a:xfrm>
            <a:off x="0" y="1"/>
            <a:ext cx="1178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5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48187781-504E-47C5-B981-45D1D057437E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6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C1971E0-3C3E-4D5D-A83D-9DB947FD59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B93ACB21-3A14-4713-A2D3-7FFF934D8F63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24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C1971E0-3C3E-4D5D-A83D-9DB947FD59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B93ACB21-3A14-4713-A2D3-7FFF934D8F63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D5CD06C1-5036-4357-B2D6-9CAA2DD23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04" y="6255006"/>
            <a:ext cx="9098234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</p:spTree>
    <p:extLst>
      <p:ext uri="{BB962C8B-B14F-4D97-AF65-F5344CB8AC3E}">
        <p14:creationId xmlns:p14="http://schemas.microsoft.com/office/powerpoint/2010/main" val="888615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C1971E0-3C3E-4D5D-A83D-9DB947FD59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74A7F7E-834D-49F9-BCD9-864C0EAD2EAA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68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C1971E0-3C3E-4D5D-A83D-9DB947FD59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74A7F7E-834D-49F9-BCD9-864C0EAD2EAA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33544A21-B8BE-4076-A8A4-F2E28A7748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04" y="6255006"/>
            <a:ext cx="9098234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</p:spTree>
    <p:extLst>
      <p:ext uri="{BB962C8B-B14F-4D97-AF65-F5344CB8AC3E}">
        <p14:creationId xmlns:p14="http://schemas.microsoft.com/office/powerpoint/2010/main" val="3923299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C1971E0-3C3E-4D5D-A83D-9DB947FD59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03D535F2-667B-47D7-93DC-FA02446B9964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39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</p:spTree>
    <p:extLst>
      <p:ext uri="{BB962C8B-B14F-4D97-AF65-F5344CB8AC3E}">
        <p14:creationId xmlns:p14="http://schemas.microsoft.com/office/powerpoint/2010/main" val="91477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9736CF-2AEB-0AC1-B0A0-F9B2C02655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1805" y="121911"/>
            <a:ext cx="2600195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86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6FE32014-A3BA-4406-906D-B9E7A67821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04" y="6255006"/>
            <a:ext cx="9098234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775124-FF70-49E8-BD75-F43A85D9F62B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80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1637F70B-4470-43F7-9194-945B77DF0D90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21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23A5A90-4A89-4F6D-B140-2055DCEB0FBE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83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2" y="6167652"/>
            <a:ext cx="1217596" cy="251199"/>
          </a:xfrm>
          <a:prstGeom prst="rect">
            <a:avLst/>
          </a:prstGeom>
        </p:spPr>
      </p:pic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23A5A90-4A89-4F6D-B140-2055DCEB0FBE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BE8A9101-3AE9-485F-82CA-268E184BD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04" y="6255006"/>
            <a:ext cx="9098234" cy="251200"/>
          </a:xfrm>
        </p:spPr>
        <p:txBody>
          <a:bodyPr anchor="ctr" anchorCtr="0">
            <a:noAutofit/>
          </a:bodyPr>
          <a:lstStyle>
            <a:lvl1pPr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BR" dirty="0"/>
              <a:t>CLASSIFICAÇÃO: Documento controlado	RESTRIÇÃO DE ACESSO: </a:t>
            </a:r>
            <a:r>
              <a:rPr lang="pt-BR" dirty="0" err="1"/>
              <a:t>xxxx</a:t>
            </a:r>
            <a:r>
              <a:rPr lang="pt-BR" dirty="0"/>
              <a:t>	UNIDADE GESTORA: XX/XXXX</a:t>
            </a:r>
          </a:p>
        </p:txBody>
      </p:sp>
    </p:spTree>
    <p:extLst>
      <p:ext uri="{BB962C8B-B14F-4D97-AF65-F5344CB8AC3E}">
        <p14:creationId xmlns:p14="http://schemas.microsoft.com/office/powerpoint/2010/main" val="68179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>
            <a:off x="24187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E674F26C-331F-435A-88FC-809AB27D1576}"/>
              </a:ext>
            </a:extLst>
          </p:cNvPr>
          <p:cNvSpPr txBox="1">
            <a:spLocks/>
          </p:cNvSpPr>
          <p:nvPr userDrawn="1"/>
        </p:nvSpPr>
        <p:spPr>
          <a:xfrm>
            <a:off x="492222" y="6167652"/>
            <a:ext cx="1259738" cy="33855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 algn="l"/>
            <a:fld id="{1E0115E2-90F9-4582-BC60-6FF9A0E59819}" type="slidenum">
              <a:rPr lang="pt-BR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l"/>
              <a:t>‹nº›</a:t>
            </a:fld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34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">
            <a:extLst>
              <a:ext uri="{FF2B5EF4-FFF2-40B4-BE49-F238E27FC236}">
                <a16:creationId xmlns:a16="http://schemas.microsoft.com/office/drawing/2014/main" id="{3127AB48-12E8-480B-A2B5-E3500E6435C6}"/>
              </a:ext>
            </a:extLst>
          </p:cNvPr>
          <p:cNvGrpSpPr/>
          <p:nvPr userDrawn="1"/>
        </p:nvGrpSpPr>
        <p:grpSpPr>
          <a:xfrm>
            <a:off x="5642" y="3174"/>
            <a:ext cx="12180721" cy="6848801"/>
            <a:chOff x="5639" y="3172"/>
            <a:chExt cx="12180721" cy="6848801"/>
          </a:xfrm>
          <a:solidFill>
            <a:schemeClr val="tx2"/>
          </a:solidFill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41732D14-971A-449C-9798-7C87529ABC3D}"/>
                </a:ext>
              </a:extLst>
            </p:cNvPr>
            <p:cNvSpPr/>
            <p:nvPr/>
          </p:nvSpPr>
          <p:spPr>
            <a:xfrm>
              <a:off x="5639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45C00709-107C-4DBD-AC7F-40FB0F3931FB}"/>
                </a:ext>
              </a:extLst>
            </p:cNvPr>
            <p:cNvSpPr/>
            <p:nvPr/>
          </p:nvSpPr>
          <p:spPr>
            <a:xfrm>
              <a:off x="5639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1017CC2-BA94-4E37-A49E-74494A7B6ABE}"/>
                </a:ext>
              </a:extLst>
            </p:cNvPr>
            <p:cNvSpPr/>
            <p:nvPr/>
          </p:nvSpPr>
          <p:spPr>
            <a:xfrm>
              <a:off x="5639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2977381-7DC3-4A32-A840-6F2E9F036E07}"/>
                </a:ext>
              </a:extLst>
            </p:cNvPr>
            <p:cNvSpPr/>
            <p:nvPr/>
          </p:nvSpPr>
          <p:spPr>
            <a:xfrm>
              <a:off x="2035759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40C8D4B0-8D57-4ED2-9F88-4165F8CD4621}"/>
                </a:ext>
              </a:extLst>
            </p:cNvPr>
            <p:cNvSpPr/>
            <p:nvPr/>
          </p:nvSpPr>
          <p:spPr>
            <a:xfrm>
              <a:off x="2035759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45759641-920B-4034-AC49-B9F2F59C310B}"/>
                </a:ext>
              </a:extLst>
            </p:cNvPr>
            <p:cNvSpPr/>
            <p:nvPr/>
          </p:nvSpPr>
          <p:spPr>
            <a:xfrm>
              <a:off x="2035759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A95706D-25C6-4A95-894D-1A46CFD3F893}"/>
                </a:ext>
              </a:extLst>
            </p:cNvPr>
            <p:cNvSpPr/>
            <p:nvPr/>
          </p:nvSpPr>
          <p:spPr>
            <a:xfrm>
              <a:off x="4065879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83770765-CBA9-40B8-8205-1C67214D5E5A}"/>
                </a:ext>
              </a:extLst>
            </p:cNvPr>
            <p:cNvSpPr/>
            <p:nvPr/>
          </p:nvSpPr>
          <p:spPr>
            <a:xfrm>
              <a:off x="4065879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390BEF80-61C8-45BF-9F40-357D456D8A51}"/>
                </a:ext>
              </a:extLst>
            </p:cNvPr>
            <p:cNvSpPr/>
            <p:nvPr/>
          </p:nvSpPr>
          <p:spPr>
            <a:xfrm>
              <a:off x="4065879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B191D6E2-30AA-4BDC-8303-9A7B7847D6FD}"/>
                </a:ext>
              </a:extLst>
            </p:cNvPr>
            <p:cNvSpPr/>
            <p:nvPr/>
          </p:nvSpPr>
          <p:spPr>
            <a:xfrm>
              <a:off x="6096000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88F893E-D4FA-4A8B-948E-7A42F0A536D3}"/>
                </a:ext>
              </a:extLst>
            </p:cNvPr>
            <p:cNvSpPr/>
            <p:nvPr/>
          </p:nvSpPr>
          <p:spPr>
            <a:xfrm>
              <a:off x="6096000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5F82291F-B768-494C-AA8F-FBAA76EDBD24}"/>
                </a:ext>
              </a:extLst>
            </p:cNvPr>
            <p:cNvSpPr/>
            <p:nvPr/>
          </p:nvSpPr>
          <p:spPr>
            <a:xfrm>
              <a:off x="6096000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3D9FA10-7B0C-424E-8600-7A662CCA78A5}"/>
                </a:ext>
              </a:extLst>
            </p:cNvPr>
            <p:cNvSpPr/>
            <p:nvPr/>
          </p:nvSpPr>
          <p:spPr>
            <a:xfrm>
              <a:off x="8126120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AAA0302-11E6-4019-8466-1BF08CBDA705}"/>
                </a:ext>
              </a:extLst>
            </p:cNvPr>
            <p:cNvSpPr/>
            <p:nvPr/>
          </p:nvSpPr>
          <p:spPr>
            <a:xfrm>
              <a:off x="8126120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1113B68D-F204-4485-9D73-A6277786FCA4}"/>
                </a:ext>
              </a:extLst>
            </p:cNvPr>
            <p:cNvSpPr/>
            <p:nvPr/>
          </p:nvSpPr>
          <p:spPr>
            <a:xfrm>
              <a:off x="8126120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5F8C2232-B943-4579-8876-52343938CDB7}"/>
                </a:ext>
              </a:extLst>
            </p:cNvPr>
            <p:cNvSpPr/>
            <p:nvPr/>
          </p:nvSpPr>
          <p:spPr>
            <a:xfrm>
              <a:off x="10156240" y="457094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1 h 2281030"/>
                <a:gd name="connsiteX3" fmla="*/ 0 w 2030120"/>
                <a:gd name="connsiteY3" fmla="*/ 2281031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1"/>
                  </a:lnTo>
                  <a:lnTo>
                    <a:pt x="0" y="228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8374172F-12C2-4132-B50C-C015972F2D42}"/>
                </a:ext>
              </a:extLst>
            </p:cNvPr>
            <p:cNvSpPr/>
            <p:nvPr/>
          </p:nvSpPr>
          <p:spPr>
            <a:xfrm>
              <a:off x="10156240" y="2287057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8CA35F2D-E729-419F-A6CD-DBB382F8887A}"/>
                </a:ext>
              </a:extLst>
            </p:cNvPr>
            <p:cNvSpPr/>
            <p:nvPr/>
          </p:nvSpPr>
          <p:spPr>
            <a:xfrm>
              <a:off x="10156240" y="3172"/>
              <a:ext cx="2030120" cy="2281030"/>
            </a:xfrm>
            <a:custGeom>
              <a:avLst/>
              <a:gdLst>
                <a:gd name="connsiteX0" fmla="*/ 0 w 2030120"/>
                <a:gd name="connsiteY0" fmla="*/ 0 h 2281030"/>
                <a:gd name="connsiteX1" fmla="*/ 2030120 w 2030120"/>
                <a:gd name="connsiteY1" fmla="*/ 0 h 2281030"/>
                <a:gd name="connsiteX2" fmla="*/ 2030120 w 2030120"/>
                <a:gd name="connsiteY2" fmla="*/ 2281030 h 2281030"/>
                <a:gd name="connsiteX3" fmla="*/ 0 w 2030120"/>
                <a:gd name="connsiteY3" fmla="*/ 2281030 h 2281030"/>
                <a:gd name="connsiteX4" fmla="*/ 0 w 2030120"/>
                <a:gd name="connsiteY4" fmla="*/ 0 h 228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20" h="2281030">
                  <a:moveTo>
                    <a:pt x="0" y="0"/>
                  </a:moveTo>
                  <a:lnTo>
                    <a:pt x="2030120" y="0"/>
                  </a:lnTo>
                  <a:lnTo>
                    <a:pt x="2030120" y="2281030"/>
                  </a:lnTo>
                  <a:lnTo>
                    <a:pt x="0" y="22810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42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351"/>
            </a:p>
          </p:txBody>
        </p:sp>
      </p:grpSp>
    </p:spTree>
    <p:extLst>
      <p:ext uri="{BB962C8B-B14F-4D97-AF65-F5344CB8AC3E}">
        <p14:creationId xmlns:p14="http://schemas.microsoft.com/office/powerpoint/2010/main" val="1828900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 flipH="1" flipV="1">
            <a:off x="5344332" y="-17651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63957C-B31D-854F-6C7C-86A8C4547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1287" y="209823"/>
            <a:ext cx="3125633" cy="5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8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34">
            <a:extLst>
              <a:ext uri="{FF2B5EF4-FFF2-40B4-BE49-F238E27FC236}">
                <a16:creationId xmlns:a16="http://schemas.microsoft.com/office/drawing/2014/main" id="{1E93073E-AB75-48E7-AF7B-6FED9110920C}"/>
              </a:ext>
            </a:extLst>
          </p:cNvPr>
          <p:cNvSpPr/>
          <p:nvPr userDrawn="1"/>
        </p:nvSpPr>
        <p:spPr>
          <a:xfrm rot="16200000" flipH="1" flipV="1">
            <a:off x="5344332" y="10332"/>
            <a:ext cx="6830018" cy="6865317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B45EFA-F77A-8355-02B7-D42686CA8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1287" y="209823"/>
            <a:ext cx="3125633" cy="5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3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scova&#10;&#10;Descrição gerada automaticamente">
            <a:extLst>
              <a:ext uri="{FF2B5EF4-FFF2-40B4-BE49-F238E27FC236}">
                <a16:creationId xmlns:a16="http://schemas.microsoft.com/office/drawing/2014/main" id="{8B7AB850-A511-436D-91A6-0964036A8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1"/>
            <a:ext cx="12206216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0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7AB850-A511-436D-91A6-0964036A8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1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1" y="0"/>
            <a:ext cx="12191998" cy="685611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7AB850-A511-436D-91A6-0964036A8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65"/>
            <a:ext cx="12192000" cy="68465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191999" cy="685611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B443A18-5AB7-44DE-868A-7F9A4570A327}"/>
              </a:ext>
            </a:extLst>
          </p:cNvPr>
          <p:cNvSpPr/>
          <p:nvPr userDrawn="1"/>
        </p:nvSpPr>
        <p:spPr>
          <a:xfrm>
            <a:off x="0" y="0"/>
            <a:ext cx="12206217" cy="6856119"/>
          </a:xfrm>
          <a:prstGeom prst="rect">
            <a:avLst/>
          </a:prstGeom>
          <a:solidFill>
            <a:srgbClr val="008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2125E7B1-800B-4EF7-AD7C-543032EACDE2}"/>
              </a:ext>
            </a:extLst>
          </p:cNvPr>
          <p:cNvSpPr/>
          <p:nvPr userDrawn="1"/>
        </p:nvSpPr>
        <p:spPr>
          <a:xfrm>
            <a:off x="0" y="0"/>
            <a:ext cx="1220621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053454 w 12192000"/>
              <a:gd name="connsiteY2" fmla="*/ 2452255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1999 w 12192000"/>
              <a:gd name="connsiteY2" fmla="*/ 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199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Gráfico 34">
            <a:extLst>
              <a:ext uri="{FF2B5EF4-FFF2-40B4-BE49-F238E27FC236}">
                <a16:creationId xmlns:a16="http://schemas.microsoft.com/office/drawing/2014/main" id="{1E194A48-BEA9-49A6-A9E8-0AF63F7D6658}"/>
              </a:ext>
            </a:extLst>
          </p:cNvPr>
          <p:cNvSpPr/>
          <p:nvPr userDrawn="1"/>
        </p:nvSpPr>
        <p:spPr>
          <a:xfrm rot="16200000">
            <a:off x="11863" y="-11862"/>
            <a:ext cx="4590563" cy="461428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351"/>
          </a:p>
        </p:txBody>
      </p:sp>
      <p:pic>
        <p:nvPicPr>
          <p:cNvPr id="40" name="Imagem 39" descr="Uma imagem contendo desenho&#10;&#10;Descrição gerada automaticamente">
            <a:extLst>
              <a:ext uri="{FF2B5EF4-FFF2-40B4-BE49-F238E27FC236}">
                <a16:creationId xmlns:a16="http://schemas.microsoft.com/office/drawing/2014/main" id="{984F6A12-ECC4-4805-A7C4-C830236E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81" y="6167652"/>
            <a:ext cx="1217596" cy="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7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slideLayout" Target="../slideLayouts/slideLayout39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42" Type="http://schemas.openxmlformats.org/officeDocument/2006/relationships/slideLayout" Target="../slideLayouts/slideLayout42.xml" /><Relationship Id="rId47" Type="http://schemas.openxmlformats.org/officeDocument/2006/relationships/slideLayout" Target="../slideLayouts/slideLayout47.xml" /><Relationship Id="rId50" Type="http://schemas.openxmlformats.org/officeDocument/2006/relationships/slideLayout" Target="../slideLayouts/slideLayout50.xml" /><Relationship Id="rId55" Type="http://schemas.openxmlformats.org/officeDocument/2006/relationships/slideLayout" Target="../slideLayouts/slideLayout55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46" Type="http://schemas.openxmlformats.org/officeDocument/2006/relationships/slideLayout" Target="../slideLayouts/slideLayout46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41" Type="http://schemas.openxmlformats.org/officeDocument/2006/relationships/slideLayout" Target="../slideLayouts/slideLayout41.xml" /><Relationship Id="rId54" Type="http://schemas.openxmlformats.org/officeDocument/2006/relationships/slideLayout" Target="../slideLayouts/slideLayout54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40" Type="http://schemas.openxmlformats.org/officeDocument/2006/relationships/slideLayout" Target="../slideLayouts/slideLayout40.xml" /><Relationship Id="rId45" Type="http://schemas.openxmlformats.org/officeDocument/2006/relationships/slideLayout" Target="../slideLayouts/slideLayout45.xml" /><Relationship Id="rId53" Type="http://schemas.openxmlformats.org/officeDocument/2006/relationships/slideLayout" Target="../slideLayouts/slideLayout53.xml" /><Relationship Id="rId58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49" Type="http://schemas.openxmlformats.org/officeDocument/2006/relationships/slideLayout" Target="../slideLayouts/slideLayout49.xml" /><Relationship Id="rId57" Type="http://schemas.openxmlformats.org/officeDocument/2006/relationships/slideLayout" Target="../slideLayouts/slideLayout57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4" Type="http://schemas.openxmlformats.org/officeDocument/2006/relationships/slideLayout" Target="../slideLayouts/slideLayout44.xml" /><Relationship Id="rId52" Type="http://schemas.openxmlformats.org/officeDocument/2006/relationships/slideLayout" Target="../slideLayouts/slideLayout52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Relationship Id="rId43" Type="http://schemas.openxmlformats.org/officeDocument/2006/relationships/slideLayout" Target="../slideLayouts/slideLayout43.xml" /><Relationship Id="rId48" Type="http://schemas.openxmlformats.org/officeDocument/2006/relationships/slideLayout" Target="../slideLayouts/slideLayout48.xml" /><Relationship Id="rId56" Type="http://schemas.openxmlformats.org/officeDocument/2006/relationships/slideLayout" Target="../slideLayouts/slideLayout56.xml" /><Relationship Id="rId8" Type="http://schemas.openxmlformats.org/officeDocument/2006/relationships/slideLayout" Target="../slideLayouts/slideLayout8.xml" /><Relationship Id="rId51" Type="http://schemas.openxmlformats.org/officeDocument/2006/relationships/slideLayout" Target="../slideLayouts/slideLayout51.xml" /><Relationship Id="rId3" Type="http://schemas.openxmlformats.org/officeDocument/2006/relationships/slideLayout" Target="../slideLayouts/slideLayout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19C25-9A0F-44A2-942E-CFEA533C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CCB8E5-25CC-481C-AAD6-A983E360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016A9-2AAC-4869-8529-DC00ABFA9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483BB-DECE-4DD6-A127-0B4054A79E5F}" type="datetimeFigureOut">
              <a:rPr lang="pt-BR" smtClean="0"/>
              <a:pPr/>
              <a:t>11/07/2023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47F1C-BB8D-4FC6-A320-FD61945A3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367CB-6B07-4710-978F-57FCAB3C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8539-74E5-40D7-8CDC-17C95B471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56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0" r:id="rId2"/>
    <p:sldLayoutId id="2147483688" r:id="rId3"/>
    <p:sldLayoutId id="2147483650" r:id="rId4"/>
    <p:sldLayoutId id="2147483651" r:id="rId5"/>
    <p:sldLayoutId id="2147483693" r:id="rId6"/>
    <p:sldLayoutId id="2147483694" r:id="rId7"/>
    <p:sldLayoutId id="2147483711" r:id="rId8"/>
    <p:sldLayoutId id="2147483680" r:id="rId9"/>
    <p:sldLayoutId id="2147483695" r:id="rId10"/>
    <p:sldLayoutId id="2147483707" r:id="rId11"/>
    <p:sldLayoutId id="2147483708" r:id="rId12"/>
    <p:sldLayoutId id="2147483709" r:id="rId13"/>
    <p:sldLayoutId id="2147483662" r:id="rId14"/>
    <p:sldLayoutId id="2147483696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10" r:id="rId21"/>
    <p:sldLayoutId id="2147483681" r:id="rId22"/>
    <p:sldLayoutId id="2147483652" r:id="rId23"/>
    <p:sldLayoutId id="2147483684" r:id="rId24"/>
    <p:sldLayoutId id="2147483697" r:id="rId25"/>
    <p:sldLayoutId id="2147483677" r:id="rId26"/>
    <p:sldLayoutId id="2147483653" r:id="rId27"/>
    <p:sldLayoutId id="2147483654" r:id="rId28"/>
    <p:sldLayoutId id="2147483655" r:id="rId29"/>
    <p:sldLayoutId id="2147483656" r:id="rId30"/>
    <p:sldLayoutId id="2147483671" r:id="rId31"/>
    <p:sldLayoutId id="2147483679" r:id="rId32"/>
    <p:sldLayoutId id="2147483685" r:id="rId33"/>
    <p:sldLayoutId id="2147483657" r:id="rId34"/>
    <p:sldLayoutId id="2147483678" r:id="rId35"/>
    <p:sldLayoutId id="2147483663" r:id="rId36"/>
    <p:sldLayoutId id="2147483664" r:id="rId37"/>
    <p:sldLayoutId id="2147483667" r:id="rId38"/>
    <p:sldLayoutId id="2147483665" r:id="rId39"/>
    <p:sldLayoutId id="2147483670" r:id="rId40"/>
    <p:sldLayoutId id="2147483668" r:id="rId41"/>
    <p:sldLayoutId id="2147483669" r:id="rId42"/>
    <p:sldLayoutId id="2147483666" r:id="rId43"/>
    <p:sldLayoutId id="2147483674" r:id="rId44"/>
    <p:sldLayoutId id="2147483698" r:id="rId45"/>
    <p:sldLayoutId id="2147483675" r:id="rId46"/>
    <p:sldLayoutId id="2147483699" r:id="rId47"/>
    <p:sldLayoutId id="2147483676" r:id="rId48"/>
    <p:sldLayoutId id="2147483672" r:id="rId49"/>
    <p:sldLayoutId id="2147483700" r:id="rId50"/>
    <p:sldLayoutId id="2147483682" r:id="rId51"/>
    <p:sldLayoutId id="2147483673" r:id="rId52"/>
    <p:sldLayoutId id="2147483701" r:id="rId53"/>
    <p:sldLayoutId id="2147483683" r:id="rId54"/>
    <p:sldLayoutId id="2147483658" r:id="rId55"/>
    <p:sldLayoutId id="2147483713" r:id="rId56"/>
    <p:sldLayoutId id="2147483714" r:id="rId5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7" Type="http://schemas.openxmlformats.org/officeDocument/2006/relationships/image" Target="../media/image3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hyperlink" Target="mailto:luciana.costa@bndes.gov.br" TargetMode="Externa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7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8.emf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0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42.emf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4.emf" /><Relationship Id="rId4" Type="http://schemas.openxmlformats.org/officeDocument/2006/relationships/image" Target="../media/image43.emf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6.png" /><Relationship Id="rId4" Type="http://schemas.openxmlformats.org/officeDocument/2006/relationships/image" Target="../media/image45.emf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9.png" /><Relationship Id="rId5" Type="http://schemas.openxmlformats.org/officeDocument/2006/relationships/image" Target="../media/image48.png" /><Relationship Id="rId4" Type="http://schemas.openxmlformats.org/officeDocument/2006/relationships/image" Target="../media/image2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0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1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2.emf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5.png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7.jpeg" /><Relationship Id="rId4" Type="http://schemas.openxmlformats.org/officeDocument/2006/relationships/image" Target="../media/image56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21.pn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 /><Relationship Id="rId3" Type="http://schemas.openxmlformats.org/officeDocument/2006/relationships/image" Target="../media/image21.png" /><Relationship Id="rId7" Type="http://schemas.openxmlformats.org/officeDocument/2006/relationships/diagramColors" Target="../diagrams/colors2.xml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diagramQuickStyle" Target="../diagrams/quickStyle2.xml" /><Relationship Id="rId5" Type="http://schemas.openxmlformats.org/officeDocument/2006/relationships/diagramLayout" Target="../diagrams/layout2.xml" /><Relationship Id="rId10" Type="http://schemas.openxmlformats.org/officeDocument/2006/relationships/image" Target="../media/image59.svg" /><Relationship Id="rId4" Type="http://schemas.openxmlformats.org/officeDocument/2006/relationships/diagramData" Target="../diagrams/data2.xml" /><Relationship Id="rId9" Type="http://schemas.openxmlformats.org/officeDocument/2006/relationships/image" Target="../media/image58.png" 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 /><Relationship Id="rId3" Type="http://schemas.openxmlformats.org/officeDocument/2006/relationships/image" Target="../media/image21.png" /><Relationship Id="rId7" Type="http://schemas.openxmlformats.org/officeDocument/2006/relationships/image" Target="../media/image63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2.png" /><Relationship Id="rId5" Type="http://schemas.openxmlformats.org/officeDocument/2006/relationships/image" Target="../media/image61.png" /><Relationship Id="rId4" Type="http://schemas.openxmlformats.org/officeDocument/2006/relationships/image" Target="../media/image60.png" /><Relationship Id="rId9" Type="http://schemas.openxmlformats.org/officeDocument/2006/relationships/image" Target="../media/image65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6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7" Type="http://schemas.openxmlformats.org/officeDocument/2006/relationships/hyperlink" Target="mailto:luciana.costa@bndes.gov.br" TargetMode="External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6.emf" /><Relationship Id="rId4" Type="http://schemas.openxmlformats.org/officeDocument/2006/relationships/image" Target="../media/image2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4" Type="http://schemas.openxmlformats.org/officeDocument/2006/relationships/image" Target="../media/image3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emf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34.emf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-9524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5281229" y="3680920"/>
            <a:ext cx="6878235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5500" hangingPunct="0">
              <a:lnSpc>
                <a:spcPct val="150000"/>
              </a:lnSpc>
              <a:defRPr/>
            </a:pPr>
            <a:r>
              <a:rPr lang="pt-BR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Diretoria de Infraestrutura, Transição Energética </a:t>
            </a:r>
          </a:p>
          <a:p>
            <a:pPr lvl="0" defTabSz="825500" hangingPunct="0">
              <a:lnSpc>
                <a:spcPct val="150000"/>
              </a:lnSpc>
              <a:defRPr/>
            </a:pPr>
            <a:r>
              <a:rPr lang="pt-BR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e Mudança Climática</a:t>
            </a:r>
          </a:p>
          <a:p>
            <a:pPr lvl="0" defTabSz="82550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11.07.2023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sp>
        <p:nvSpPr>
          <p:cNvPr id="2" name="CaixaDeTexto 18">
            <a:extLst>
              <a:ext uri="{FF2B5EF4-FFF2-40B4-BE49-F238E27FC236}">
                <a16:creationId xmlns:a16="http://schemas.microsoft.com/office/drawing/2014/main" id="{D2C8A4EB-3B3B-9892-0292-2488132C9988}"/>
              </a:ext>
            </a:extLst>
          </p:cNvPr>
          <p:cNvSpPr/>
          <p:nvPr/>
        </p:nvSpPr>
        <p:spPr>
          <a:xfrm>
            <a:off x="5281229" y="4968452"/>
            <a:ext cx="2384477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Luciana Costa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luciana.costa@bndes.gov.br</a:t>
            </a:r>
            <a:endParaRPr lang="pt-BR" sz="1400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3082C3F-B21E-2B85-B7AD-277B82F8C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641" y="5911349"/>
            <a:ext cx="4897583" cy="87203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3CCECAD-28F3-5608-76E4-92597D62FE29}"/>
              </a:ext>
            </a:extLst>
          </p:cNvPr>
          <p:cNvSpPr/>
          <p:nvPr/>
        </p:nvSpPr>
        <p:spPr>
          <a:xfrm>
            <a:off x="5841061" y="1388558"/>
            <a:ext cx="5360275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28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CONFERÊNCIA AMBIÇÃO BRASILEIRA: </a:t>
            </a:r>
            <a:r>
              <a:rPr lang="pt-BR" sz="2800" b="1" kern="0" dirty="0" err="1">
                <a:solidFill>
                  <a:srgbClr val="92D050"/>
                </a:solidFill>
                <a:latin typeface="Arial" pitchFamily="34" charset="0"/>
                <a:cs typeface="Arial" pitchFamily="34" charset="0"/>
                <a:sym typeface="Avenir Next Regular"/>
              </a:rPr>
              <a:t>Infraestutura</a:t>
            </a:r>
            <a:r>
              <a:rPr lang="pt-BR" sz="2800" b="1" kern="0" dirty="0">
                <a:solidFill>
                  <a:srgbClr val="92D050"/>
                </a:solidFill>
                <a:latin typeface="Arial" pitchFamily="34" charset="0"/>
                <a:cs typeface="Arial" pitchFamily="34" charset="0"/>
                <a:sym typeface="Avenir Next Regular"/>
              </a:rPr>
              <a:t> e Transição Climática</a:t>
            </a:r>
            <a:endParaRPr lang="pt-BR" sz="2800" kern="0" dirty="0">
              <a:solidFill>
                <a:srgbClr val="92D050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007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96000" y="2030625"/>
            <a:ext cx="536027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Desafio da Transição Energética</a:t>
            </a:r>
            <a:endParaRPr lang="pt-BR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</p:spTree>
    <p:extLst>
      <p:ext uri="{BB962C8B-B14F-4D97-AF65-F5344CB8AC3E}">
        <p14:creationId xmlns:p14="http://schemas.microsoft.com/office/powerpoint/2010/main" val="215431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20080" y="877114"/>
            <a:ext cx="5529190" cy="611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 da Transição Energética </a:t>
            </a:r>
          </a:p>
          <a:p>
            <a:pPr>
              <a:lnSpc>
                <a:spcPct val="110000"/>
              </a:lnSpc>
            </a:pPr>
            <a:endParaRPr lang="pt-B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Transição Energética e a descarbonização da economia é</a:t>
            </a: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caminho sem volta, porém...</a:t>
            </a:r>
          </a:p>
          <a:p>
            <a:pPr>
              <a:lnSpc>
                <a:spcPct val="110000"/>
              </a:lnSpc>
            </a:pPr>
            <a:endParaRPr lang="pt-B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</a:rPr>
              <a:t>... 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transição não é apenas sobre energia</a:t>
            </a:r>
          </a:p>
          <a:p>
            <a:pPr marL="0" indent="0">
              <a:buNone/>
            </a:pPr>
            <a:endParaRPr lang="pt-B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um futuro de baixo carbono não significa um futuro sem hidrocarbonetos</a:t>
            </a:r>
          </a:p>
          <a:p>
            <a:pPr marL="0" indent="0">
              <a:buNone/>
            </a:pPr>
            <a:endParaRPr lang="pt-B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a transição também deve ser socialmente justa</a:t>
            </a:r>
          </a:p>
          <a:p>
            <a:pPr marL="0" indent="0">
              <a:buNone/>
            </a:pPr>
            <a:endParaRPr lang="pt-B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13E2DBA-0155-7E3B-929D-D2AF3DE9CCEC}"/>
              </a:ext>
            </a:extLst>
          </p:cNvPr>
          <p:cNvCxnSpPr/>
          <p:nvPr/>
        </p:nvCxnSpPr>
        <p:spPr>
          <a:xfrm>
            <a:off x="6096000" y="1321904"/>
            <a:ext cx="5463209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3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F8BE3AFB-54FE-903E-6C5D-5B036104A441}"/>
              </a:ext>
            </a:extLst>
          </p:cNvPr>
          <p:cNvSpPr/>
          <p:nvPr/>
        </p:nvSpPr>
        <p:spPr>
          <a:xfrm>
            <a:off x="626890" y="2063776"/>
            <a:ext cx="3720386" cy="2721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146104-6936-7DF8-84CE-B7EF4369BB6F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61DF4C-4076-02E8-7907-B93760F3264E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chemeClr val="bg1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22288D2-5CBC-43E8-D696-F0B4EAB0CD6E}"/>
              </a:ext>
            </a:extLst>
          </p:cNvPr>
          <p:cNvGrpSpPr/>
          <p:nvPr/>
        </p:nvGrpSpPr>
        <p:grpSpPr>
          <a:xfrm>
            <a:off x="4853656" y="1863722"/>
            <a:ext cx="3425183" cy="769441"/>
            <a:chOff x="4783319" y="1993589"/>
            <a:chExt cx="3425183" cy="76944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91A03ED-0170-9D04-56DA-DB24BB4B73CE}"/>
                </a:ext>
              </a:extLst>
            </p:cNvPr>
            <p:cNvSpPr txBox="1"/>
            <p:nvPr/>
          </p:nvSpPr>
          <p:spPr>
            <a:xfrm>
              <a:off x="4783319" y="2193643"/>
              <a:ext cx="747320" cy="36933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AB3D147-4EB9-A5F2-5A8A-8C459E23EAC5}"/>
                </a:ext>
              </a:extLst>
            </p:cNvPr>
            <p:cNvSpPr txBox="1"/>
            <p:nvPr/>
          </p:nvSpPr>
          <p:spPr>
            <a:xfrm>
              <a:off x="5474538" y="1993589"/>
              <a:ext cx="273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Desmatamento, Mudança de uso da terra </a:t>
              </a:r>
            </a:p>
            <a:p>
              <a:r>
                <a:rPr lang="pt-BR" sz="1500" b="1" dirty="0">
                  <a:solidFill>
                    <a:srgbClr val="1E428B"/>
                  </a:solidFill>
                </a:rPr>
                <a:t>(vs. 3,3% média global)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D1CA6A-FAFA-0543-EC78-058035C8E2DE}"/>
              </a:ext>
            </a:extLst>
          </p:cNvPr>
          <p:cNvSpPr txBox="1"/>
          <p:nvPr/>
        </p:nvSpPr>
        <p:spPr>
          <a:xfrm>
            <a:off x="476251" y="1377171"/>
            <a:ext cx="40688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15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RANKING DOS MAIORES EMISSORES 2021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7A310CB-9F3C-10DB-524C-4D16C374C972}"/>
              </a:ext>
            </a:extLst>
          </p:cNvPr>
          <p:cNvSpPr txBox="1"/>
          <p:nvPr/>
        </p:nvSpPr>
        <p:spPr>
          <a:xfrm>
            <a:off x="8530877" y="1811949"/>
            <a:ext cx="337584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sz="1500" dirty="0">
              <a:solidFill>
                <a:srgbClr val="1E428B"/>
              </a:solidFill>
            </a:endParaRPr>
          </a:p>
          <a:p>
            <a:endParaRPr lang="pt-BR" sz="1500" b="0" dirty="0">
              <a:solidFill>
                <a:srgbClr val="1E428B"/>
              </a:solidFill>
            </a:endParaRPr>
          </a:p>
          <a:p>
            <a:r>
              <a:rPr lang="pt-BR" sz="1500" b="0" dirty="0">
                <a:solidFill>
                  <a:srgbClr val="1E428B"/>
                </a:solidFill>
              </a:rPr>
              <a:t>    37% GEE até 2025 </a:t>
            </a:r>
          </a:p>
          <a:p>
            <a:endParaRPr lang="pt-BR" sz="1500" b="0" dirty="0">
              <a:solidFill>
                <a:srgbClr val="1E428B"/>
              </a:solidFill>
            </a:endParaRPr>
          </a:p>
          <a:p>
            <a:endParaRPr lang="pt-BR" sz="1500" b="0" dirty="0">
              <a:solidFill>
                <a:srgbClr val="1E428B"/>
              </a:solidFill>
            </a:endParaRPr>
          </a:p>
          <a:p>
            <a:r>
              <a:rPr lang="pt-BR" sz="1500" b="0" dirty="0">
                <a:solidFill>
                  <a:srgbClr val="1E428B"/>
                </a:solidFill>
              </a:rPr>
              <a:t>    50% GEE até 2030</a:t>
            </a:r>
          </a:p>
          <a:p>
            <a:endParaRPr lang="pt-BR" sz="1500" b="0" dirty="0">
              <a:solidFill>
                <a:srgbClr val="1E428B"/>
              </a:solidFill>
            </a:endParaRPr>
          </a:p>
          <a:p>
            <a:endParaRPr lang="pt-BR" sz="1500" dirty="0">
              <a:solidFill>
                <a:srgbClr val="1E428B"/>
              </a:solidFill>
            </a:endParaRPr>
          </a:p>
          <a:p>
            <a:r>
              <a:rPr lang="pt-BR" sz="1500" dirty="0">
                <a:solidFill>
                  <a:srgbClr val="1E428B"/>
                </a:solidFill>
              </a:rPr>
              <a:t>Neutralidade GEE em 2050</a:t>
            </a:r>
          </a:p>
          <a:p>
            <a:endParaRPr lang="pt-BR" sz="1500" b="0" dirty="0">
              <a:solidFill>
                <a:srgbClr val="1E428B"/>
              </a:solidFill>
            </a:endParaRPr>
          </a:p>
          <a:p>
            <a:r>
              <a:rPr lang="pt-BR" sz="1500" dirty="0">
                <a:solidFill>
                  <a:srgbClr val="1E428B"/>
                </a:solidFill>
                <a:sym typeface="Wingdings" panose="05000000000000000000" pitchFamily="2" charset="2"/>
              </a:rPr>
              <a:t>Eliminar </a:t>
            </a:r>
            <a:r>
              <a:rPr lang="pt-BR" sz="1500" dirty="0">
                <a:solidFill>
                  <a:srgbClr val="1E428B"/>
                </a:solidFill>
              </a:rPr>
              <a:t>Desmatamento Ilegal até 2030 é fundamental para NDC brasileira</a:t>
            </a:r>
          </a:p>
          <a:p>
            <a:endParaRPr lang="pt-BR" sz="1500" b="0" dirty="0">
              <a:solidFill>
                <a:srgbClr val="1E428B"/>
              </a:solidFill>
            </a:endParaRPr>
          </a:p>
          <a:p>
            <a:endParaRPr lang="pt-BR" sz="1500" b="0" dirty="0">
              <a:solidFill>
                <a:srgbClr val="1E428B"/>
              </a:solidFill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4633874-C8AF-F520-8C63-AE908FB3ED11}"/>
              </a:ext>
            </a:extLst>
          </p:cNvPr>
          <p:cNvCxnSpPr>
            <a:cxnSpLocks/>
          </p:cNvCxnSpPr>
          <p:nvPr/>
        </p:nvCxnSpPr>
        <p:spPr>
          <a:xfrm>
            <a:off x="8729593" y="2341922"/>
            <a:ext cx="0" cy="23229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8F495F7-9481-EB0C-3EB2-FE3D1813E8D2}"/>
              </a:ext>
            </a:extLst>
          </p:cNvPr>
          <p:cNvGrpSpPr/>
          <p:nvPr/>
        </p:nvGrpSpPr>
        <p:grpSpPr>
          <a:xfrm>
            <a:off x="4928525" y="3368329"/>
            <a:ext cx="3268410" cy="523220"/>
            <a:chOff x="4891460" y="3579823"/>
            <a:chExt cx="3268410" cy="523220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08C3EF3-942F-A4D1-EB34-C1188D3A623D}"/>
                </a:ext>
              </a:extLst>
            </p:cNvPr>
            <p:cNvSpPr txBox="1"/>
            <p:nvPr/>
          </p:nvSpPr>
          <p:spPr>
            <a:xfrm>
              <a:off x="4891460" y="3672156"/>
              <a:ext cx="822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41%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B55B8B4-D58C-AA82-0F7B-E7069288767E}"/>
                </a:ext>
              </a:extLst>
            </p:cNvPr>
            <p:cNvSpPr txBox="1"/>
            <p:nvPr/>
          </p:nvSpPr>
          <p:spPr>
            <a:xfrm>
              <a:off x="5474537" y="3579823"/>
              <a:ext cx="2685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Concentradas no PA, MT, AM e RO</a:t>
              </a:r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854EDD-2FF6-98F6-D04B-A7B1FB8AE08B}"/>
              </a:ext>
            </a:extLst>
          </p:cNvPr>
          <p:cNvSpPr/>
          <p:nvPr/>
        </p:nvSpPr>
        <p:spPr>
          <a:xfrm>
            <a:off x="484203" y="1361569"/>
            <a:ext cx="4047530" cy="4212508"/>
          </a:xfrm>
          <a:prstGeom prst="rect">
            <a:avLst/>
          </a:prstGeom>
          <a:noFill/>
          <a:ln>
            <a:solidFill>
              <a:srgbClr val="1E4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5A84D9E-612F-493C-6FD4-2D1C5686353B}"/>
              </a:ext>
            </a:extLst>
          </p:cNvPr>
          <p:cNvSpPr/>
          <p:nvPr/>
        </p:nvSpPr>
        <p:spPr>
          <a:xfrm>
            <a:off x="4770738" y="1361569"/>
            <a:ext cx="3449337" cy="4212508"/>
          </a:xfrm>
          <a:prstGeom prst="rect">
            <a:avLst/>
          </a:prstGeom>
          <a:noFill/>
          <a:ln>
            <a:solidFill>
              <a:srgbClr val="1E4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altLang="pt-BR" sz="15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PRINCIPAIS VETORES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9A1BE08-903F-9200-E6A4-96C25CD9DF60}"/>
              </a:ext>
            </a:extLst>
          </p:cNvPr>
          <p:cNvSpPr/>
          <p:nvPr/>
        </p:nvSpPr>
        <p:spPr>
          <a:xfrm>
            <a:off x="8485487" y="1361569"/>
            <a:ext cx="3449337" cy="4212508"/>
          </a:xfrm>
          <a:prstGeom prst="rect">
            <a:avLst/>
          </a:prstGeom>
          <a:noFill/>
          <a:ln>
            <a:solidFill>
              <a:srgbClr val="1E4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8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NDCs</a:t>
            </a:r>
            <a:endParaRPr lang="pt-BR" sz="18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4DD39A9A-873C-E781-C973-3D5EA5707DB7}"/>
              </a:ext>
            </a:extLst>
          </p:cNvPr>
          <p:cNvCxnSpPr>
            <a:cxnSpLocks/>
          </p:cNvCxnSpPr>
          <p:nvPr/>
        </p:nvCxnSpPr>
        <p:spPr>
          <a:xfrm>
            <a:off x="8729593" y="3029917"/>
            <a:ext cx="0" cy="23229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4">
            <a:extLst>
              <a:ext uri="{FF2B5EF4-FFF2-40B4-BE49-F238E27FC236}">
                <a16:creationId xmlns:a16="http://schemas.microsoft.com/office/drawing/2014/main" id="{E10A34C4-A087-A091-1C0B-66F08BECF61D}"/>
              </a:ext>
            </a:extLst>
          </p:cNvPr>
          <p:cNvSpPr/>
          <p:nvPr/>
        </p:nvSpPr>
        <p:spPr>
          <a:xfrm>
            <a:off x="626890" y="4949478"/>
            <a:ext cx="1617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Fonte: </a:t>
            </a:r>
            <a:r>
              <a:rPr lang="pt-BR" altLang="pt-BR" sz="800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Climate</a:t>
            </a:r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Trace / SEEG</a:t>
            </a:r>
          </a:p>
          <a:p>
            <a:endParaRPr lang="pt-BR" sz="800" i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A6208C95-CE82-138D-F472-B643D4CF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76" y="1317159"/>
            <a:ext cx="623412" cy="434817"/>
          </a:xfrm>
          <a:prstGeom prst="rect">
            <a:avLst/>
          </a:prstGeom>
        </p:spPr>
      </p:pic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0DFB9CAC-BC05-167E-9A02-E38E59D09872}"/>
              </a:ext>
            </a:extLst>
          </p:cNvPr>
          <p:cNvSpPr/>
          <p:nvPr/>
        </p:nvSpPr>
        <p:spPr>
          <a:xfrm flipV="1">
            <a:off x="4347276" y="3038455"/>
            <a:ext cx="407193" cy="1614567"/>
          </a:xfrm>
          <a:prstGeom prst="rightArrow">
            <a:avLst>
              <a:gd name="adj1" fmla="val 17065"/>
              <a:gd name="adj2" fmla="val 6797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</a:endParaRP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F218FCC0-3907-7C8B-6A4B-7E64630BEBDD}"/>
              </a:ext>
            </a:extLst>
          </p:cNvPr>
          <p:cNvSpPr/>
          <p:nvPr/>
        </p:nvSpPr>
        <p:spPr>
          <a:xfrm flipV="1">
            <a:off x="8253828" y="1357293"/>
            <a:ext cx="195367" cy="4011664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0052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16050E6-468A-B40F-76FE-DAE1F7F146D2}"/>
              </a:ext>
            </a:extLst>
          </p:cNvPr>
          <p:cNvGrpSpPr/>
          <p:nvPr/>
        </p:nvGrpSpPr>
        <p:grpSpPr>
          <a:xfrm>
            <a:off x="4931180" y="4026205"/>
            <a:ext cx="3265756" cy="523220"/>
            <a:chOff x="4942745" y="3488736"/>
            <a:chExt cx="3265756" cy="523220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D65EE6D-83B0-73FC-DA88-5B5564DC73F0}"/>
                </a:ext>
              </a:extLst>
            </p:cNvPr>
            <p:cNvSpPr txBox="1"/>
            <p:nvPr/>
          </p:nvSpPr>
          <p:spPr>
            <a:xfrm>
              <a:off x="4942745" y="3581069"/>
              <a:ext cx="822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17%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EAB6761-DF40-9AC5-1C62-CF4A5480A11F}"/>
                </a:ext>
              </a:extLst>
            </p:cNvPr>
            <p:cNvSpPr txBox="1"/>
            <p:nvPr/>
          </p:nvSpPr>
          <p:spPr>
            <a:xfrm>
              <a:off x="5474537" y="3488736"/>
              <a:ext cx="273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Matriz energética </a:t>
              </a:r>
            </a:p>
            <a:p>
              <a:r>
                <a:rPr lang="pt-BR" sz="1400" b="1" dirty="0">
                  <a:solidFill>
                    <a:srgbClr val="1E428B"/>
                  </a:solidFill>
                </a:rPr>
                <a:t>(vs. 76% média global)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C823D36B-CCD5-FB88-B5F8-A560963FDAC4}"/>
              </a:ext>
            </a:extLst>
          </p:cNvPr>
          <p:cNvGrpSpPr/>
          <p:nvPr/>
        </p:nvGrpSpPr>
        <p:grpSpPr>
          <a:xfrm>
            <a:off x="4962984" y="4748089"/>
            <a:ext cx="2822965" cy="523220"/>
            <a:chOff x="4974549" y="3551797"/>
            <a:chExt cx="2822965" cy="523220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6D91EE4-2B61-A179-FE41-A46831F7632E}"/>
                </a:ext>
              </a:extLst>
            </p:cNvPr>
            <p:cNvSpPr txBox="1"/>
            <p:nvPr/>
          </p:nvSpPr>
          <p:spPr>
            <a:xfrm>
              <a:off x="4974549" y="3644130"/>
              <a:ext cx="822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F272A2AE-D730-FB5D-77EF-109C2C264BB0}"/>
                </a:ext>
              </a:extLst>
            </p:cNvPr>
            <p:cNvSpPr txBox="1"/>
            <p:nvPr/>
          </p:nvSpPr>
          <p:spPr>
            <a:xfrm>
              <a:off x="5467388" y="3551797"/>
              <a:ext cx="233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Relacionados a </a:t>
              </a:r>
              <a:r>
                <a:rPr lang="pt-BR" sz="14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Processo Industriais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35D95B0A-4669-1E3C-0321-767FEA34A241}"/>
              </a:ext>
            </a:extLst>
          </p:cNvPr>
          <p:cNvGrpSpPr/>
          <p:nvPr/>
        </p:nvGrpSpPr>
        <p:grpSpPr>
          <a:xfrm>
            <a:off x="4856180" y="2662103"/>
            <a:ext cx="3436713" cy="538609"/>
            <a:chOff x="4771789" y="1993589"/>
            <a:chExt cx="3436713" cy="538609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EAE0774D-4637-16A7-A6B4-7A0E313E20F1}"/>
                </a:ext>
              </a:extLst>
            </p:cNvPr>
            <p:cNvSpPr txBox="1"/>
            <p:nvPr/>
          </p:nvSpPr>
          <p:spPr>
            <a:xfrm>
              <a:off x="4771789" y="2078227"/>
              <a:ext cx="747320" cy="36933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24%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5B1019E3-1F25-B573-3557-65284328B3D4}"/>
                </a:ext>
              </a:extLst>
            </p:cNvPr>
            <p:cNvSpPr txBox="1"/>
            <p:nvPr/>
          </p:nvSpPr>
          <p:spPr>
            <a:xfrm>
              <a:off x="5474538" y="1993589"/>
              <a:ext cx="273396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1E42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Agropecuária </a:t>
              </a:r>
            </a:p>
            <a:p>
              <a:r>
                <a:rPr lang="pt-BR" sz="1500" b="1" dirty="0">
                  <a:solidFill>
                    <a:srgbClr val="1E428B"/>
                  </a:solidFill>
                </a:rPr>
                <a:t>(vs. 12% média global)</a:t>
              </a:r>
            </a:p>
          </p:txBody>
        </p:sp>
      </p:grpSp>
      <p:sp>
        <p:nvSpPr>
          <p:cNvPr id="39" name="Retângulo 4">
            <a:extLst>
              <a:ext uri="{FF2B5EF4-FFF2-40B4-BE49-F238E27FC236}">
                <a16:creationId xmlns:a16="http://schemas.microsoft.com/office/drawing/2014/main" id="{DD5C5E84-EA54-325E-DB58-A5FE80940E26}"/>
              </a:ext>
            </a:extLst>
          </p:cNvPr>
          <p:cNvSpPr/>
          <p:nvPr/>
        </p:nvSpPr>
        <p:spPr>
          <a:xfrm>
            <a:off x="4877814" y="5327528"/>
            <a:ext cx="3358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Fonte: SEEG, </a:t>
            </a:r>
            <a:r>
              <a:rPr lang="pt-BR" altLang="pt-BR" sz="800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Climate</a:t>
            </a:r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800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Watch</a:t>
            </a:r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Data</a:t>
            </a:r>
          </a:p>
          <a:p>
            <a:endParaRPr lang="pt-BR" sz="800" i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42CD117F-1D55-E108-C333-EAC9F2579DD8}"/>
              </a:ext>
            </a:extLst>
          </p:cNvPr>
          <p:cNvSpPr/>
          <p:nvPr/>
        </p:nvSpPr>
        <p:spPr>
          <a:xfrm>
            <a:off x="584846" y="1904207"/>
            <a:ext cx="3978405" cy="2946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8B7DA31D-3C7A-4D57-1207-2F9D2558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9171" y="1892788"/>
            <a:ext cx="3650386" cy="274803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CA8A4C6-1676-0076-91B2-33CC20D31350}"/>
              </a:ext>
            </a:extLst>
          </p:cNvPr>
          <p:cNvSpPr/>
          <p:nvPr/>
        </p:nvSpPr>
        <p:spPr>
          <a:xfrm>
            <a:off x="584846" y="5440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678254D6-877D-C57B-B16F-5FBD95DFA1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28" name="Imagem 6">
            <a:extLst>
              <a:ext uri="{FF2B5EF4-FFF2-40B4-BE49-F238E27FC236}">
                <a16:creationId xmlns:a16="http://schemas.microsoft.com/office/drawing/2014/main" id="{32927C3C-307D-A1E0-FFA9-1761728E4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ADCD2955-F00E-C54B-71D8-029D55C38FE8}"/>
              </a:ext>
            </a:extLst>
          </p:cNvPr>
          <p:cNvSpPr/>
          <p:nvPr/>
        </p:nvSpPr>
        <p:spPr>
          <a:xfrm>
            <a:off x="538931" y="5685039"/>
            <a:ext cx="11409111" cy="457850"/>
          </a:xfrm>
          <a:prstGeom prst="rect">
            <a:avLst/>
          </a:prstGeom>
          <a:solidFill>
            <a:schemeClr val="bg1"/>
          </a:solidFill>
          <a:ln w="9525">
            <a:solidFill>
              <a:srgbClr val="1E42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é o 5º  maior emissor global, mas pode se tornar primeira grande economia a realizar a Transição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13876A6-A31A-C8A7-B14D-267B31CF61BA}"/>
              </a:ext>
            </a:extLst>
          </p:cNvPr>
          <p:cNvSpPr txBox="1"/>
          <p:nvPr/>
        </p:nvSpPr>
        <p:spPr>
          <a:xfrm>
            <a:off x="1161743" y="140087"/>
            <a:ext cx="10918286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é o 5º maior emissor do mundo, porém perfil de emissões brasileiras difere significativamente da média global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C5547B0F-181F-D5AD-FB66-BC9BEF19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016" y="1306999"/>
            <a:ext cx="623412" cy="4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CA8A4C6-1676-0076-91B2-33CC20D31350}"/>
              </a:ext>
            </a:extLst>
          </p:cNvPr>
          <p:cNvSpPr/>
          <p:nvPr/>
        </p:nvSpPr>
        <p:spPr>
          <a:xfrm>
            <a:off x="571500" y="776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678254D6-877D-C57B-B16F-5FBD95DFA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28" name="Imagem 6">
            <a:extLst>
              <a:ext uri="{FF2B5EF4-FFF2-40B4-BE49-F238E27FC236}">
                <a16:creationId xmlns:a16="http://schemas.microsoft.com/office/drawing/2014/main" id="{32927C3C-307D-A1E0-FFA9-1761728E4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413876A6-A31A-C8A7-B14D-267B31CF61BA}"/>
              </a:ext>
            </a:extLst>
          </p:cNvPr>
          <p:cNvSpPr txBox="1"/>
          <p:nvPr/>
        </p:nvSpPr>
        <p:spPr>
          <a:xfrm>
            <a:off x="1049814" y="150234"/>
            <a:ext cx="10918286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Desmatamento 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Amazônio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Monitoramento por satélite em Km</a:t>
            </a:r>
            <a:r>
              <a:rPr lang="pt-BR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800" b="1" kern="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F3DD0CA-A306-0941-9590-C70722B21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402" y="1471214"/>
            <a:ext cx="7120581" cy="4086812"/>
          </a:xfrm>
          <a:prstGeom prst="rect">
            <a:avLst/>
          </a:prstGeom>
        </p:spPr>
      </p:pic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id="{FD6A8654-C8C1-29DA-47F1-239C926C441B}"/>
              </a:ext>
            </a:extLst>
          </p:cNvPr>
          <p:cNvSpPr txBox="1">
            <a:spLocks/>
          </p:cNvSpPr>
          <p:nvPr/>
        </p:nvSpPr>
        <p:spPr>
          <a:xfrm>
            <a:off x="2606903" y="5591224"/>
            <a:ext cx="6669633" cy="27151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Fonte:INPE. Atualziado até dez/2022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0E8A1B8-CCC6-AF74-B995-FF3ADCAE7104}"/>
              </a:ext>
            </a:extLst>
          </p:cNvPr>
          <p:cNvSpPr txBox="1"/>
          <p:nvPr/>
        </p:nvSpPr>
        <p:spPr>
          <a:xfrm>
            <a:off x="3352855" y="6117780"/>
            <a:ext cx="7540432" cy="338554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meta de zerar o desmatamento ilegal até 2030 é factível. </a:t>
            </a:r>
            <a:endParaRPr lang="en-US" sz="16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DB8B72B-CA23-4793-C3FD-C0EACF110BBF}"/>
              </a:ext>
            </a:extLst>
          </p:cNvPr>
          <p:cNvSpPr/>
          <p:nvPr/>
        </p:nvSpPr>
        <p:spPr>
          <a:xfrm>
            <a:off x="571500" y="776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5">
            <a:extLst>
              <a:ext uri="{FF2B5EF4-FFF2-40B4-BE49-F238E27FC236}">
                <a16:creationId xmlns:a16="http://schemas.microsoft.com/office/drawing/2014/main" id="{C92FDAD0-7F5A-85A8-4EEE-CD40B7BA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90DA0CB5-1F55-BC1D-E586-6A55F02E6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20D7B0-F03B-0E8D-B05D-79A0D4706924}"/>
              </a:ext>
            </a:extLst>
          </p:cNvPr>
          <p:cNvSpPr txBox="1"/>
          <p:nvPr/>
        </p:nvSpPr>
        <p:spPr>
          <a:xfrm>
            <a:off x="241688" y="311618"/>
            <a:ext cx="11950312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diferenciado nas emissões do Brasil se comparado aos demais países do G20. 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8C80C41A-85DE-E7E1-760A-76FF76DDF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44" y="1271957"/>
            <a:ext cx="11137256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5910270" y="2051645"/>
            <a:ext cx="534976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Vantagens Competitivas do Brasil</a:t>
            </a:r>
            <a:endParaRPr lang="pt-BR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</p:spTree>
    <p:extLst>
      <p:ext uri="{BB962C8B-B14F-4D97-AF65-F5344CB8AC3E}">
        <p14:creationId xmlns:p14="http://schemas.microsoft.com/office/powerpoint/2010/main" val="313346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20080" y="877114"/>
            <a:ext cx="5529190" cy="324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 das Vantagens Competitivas</a:t>
            </a:r>
          </a:p>
          <a:p>
            <a:pPr>
              <a:lnSpc>
                <a:spcPct val="110000"/>
              </a:lnSpc>
            </a:pPr>
            <a:endParaRPr lang="pt-B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Converter os recursos naturais existentes – abundantes e de boa qualidade – em reais vantagens competitivas, em um cenário de retomada agressiva dos mecanismos de subsídio pela EU  (</a:t>
            </a:r>
            <a:r>
              <a:rPr lang="pt-BR" alt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Green </a:t>
            </a:r>
            <a:r>
              <a:rPr lang="pt-BR" altLang="pt-BR" sz="2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Deal</a:t>
            </a:r>
            <a:r>
              <a:rPr lang="pt-BR" alt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Industrial </a:t>
            </a:r>
            <a:r>
              <a:rPr lang="pt-BR" altLang="pt-BR" sz="2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Plan</a:t>
            </a:r>
            <a:r>
              <a:rPr lang="pt-BR" alt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2023) 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USA (</a:t>
            </a:r>
            <a:r>
              <a:rPr lang="pt-BR" sz="2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2022)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13E2DBA-0155-7E3B-929D-D2AF3DE9CCEC}"/>
              </a:ext>
            </a:extLst>
          </p:cNvPr>
          <p:cNvCxnSpPr/>
          <p:nvPr/>
        </p:nvCxnSpPr>
        <p:spPr>
          <a:xfrm>
            <a:off x="6096000" y="1321904"/>
            <a:ext cx="5463209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821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65DB006-F64E-9AF8-0CA9-2196F44C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21" y="1237407"/>
            <a:ext cx="7326695" cy="5410806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AE997CD5-39ED-007F-9482-9BBBC3A1FD03}"/>
              </a:ext>
            </a:extLst>
          </p:cNvPr>
          <p:cNvSpPr/>
          <p:nvPr/>
        </p:nvSpPr>
        <p:spPr>
          <a:xfrm flipV="1">
            <a:off x="3924354" y="1936978"/>
            <a:ext cx="195367" cy="4011664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accent6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33DCC4-1D8A-E8C6-D0BC-9B239E9128C2}"/>
              </a:ext>
            </a:extLst>
          </p:cNvPr>
          <p:cNvSpPr txBox="1"/>
          <p:nvPr/>
        </p:nvSpPr>
        <p:spPr>
          <a:xfrm>
            <a:off x="893903" y="2736713"/>
            <a:ext cx="2673593" cy="280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1600" b="0" i="1" u="none" strike="noStrike" cap="none" normalizeH="0" baseline="0" dirty="0">
                <a:ln>
                  <a:noFill/>
                </a:ln>
                <a:solidFill>
                  <a:srgbClr val="1E42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Embora o investimento global em todas as tecnologias de transição energética tenha atingido um recorde de US$ 1,3 trilhão em 2022, o investimento anual deve mais do que quadruplicar para permanecer no caminho de 1,5°C. </a:t>
            </a:r>
          </a:p>
          <a:p>
            <a:pPr algn="ctr">
              <a:lnSpc>
                <a:spcPct val="110000"/>
              </a:lnSpc>
              <a:defRPr/>
            </a:pPr>
            <a:endParaRPr lang="pt-BR" sz="1600" b="1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DF365F6-BABD-B010-9C1E-92A6D0D20D58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5">
            <a:extLst>
              <a:ext uri="{FF2B5EF4-FFF2-40B4-BE49-F238E27FC236}">
                <a16:creationId xmlns:a16="http://schemas.microsoft.com/office/drawing/2014/main" id="{A2E1ED5D-AF8B-C4B5-F468-6B09284B5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B2E6F9BA-334B-1DA1-0A07-E5826EA1D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1A6724-82C2-5212-051C-40D3CB670667}"/>
              </a:ext>
            </a:extLst>
          </p:cNvPr>
          <p:cNvSpPr txBox="1"/>
          <p:nvPr/>
        </p:nvSpPr>
        <p:spPr>
          <a:xfrm>
            <a:off x="1087315" y="46956"/>
            <a:ext cx="11104685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DESAFIO: O Brasil tem condições naturais privilegiadas, mas  precisa acelerar o processo de investimento, pois o mundo está investindo intensivamente em energias renováveis</a:t>
            </a:r>
            <a:r>
              <a:rPr lang="pt-BR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10000"/>
              </a:lnSpc>
              <a:defRPr/>
            </a:pP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5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DF365F6-BABD-B010-9C1E-92A6D0D20D58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5">
            <a:extLst>
              <a:ext uri="{FF2B5EF4-FFF2-40B4-BE49-F238E27FC236}">
                <a16:creationId xmlns:a16="http://schemas.microsoft.com/office/drawing/2014/main" id="{A2E1ED5D-AF8B-C4B5-F468-6B09284B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B2E6F9BA-334B-1DA1-0A07-E5826EA1D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1A6724-82C2-5212-051C-40D3CB670667}"/>
              </a:ext>
            </a:extLst>
          </p:cNvPr>
          <p:cNvSpPr txBox="1"/>
          <p:nvPr/>
        </p:nvSpPr>
        <p:spPr>
          <a:xfrm>
            <a:off x="1087315" y="46956"/>
            <a:ext cx="11104685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DESAFIO: Os EUA recuperaram  o protagonismo na política climática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industrial com o lançamento do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2022. </a:t>
            </a: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AD76C7-D480-99B7-89DC-761AE813F7FA}"/>
              </a:ext>
            </a:extLst>
          </p:cNvPr>
          <p:cNvSpPr txBox="1"/>
          <p:nvPr/>
        </p:nvSpPr>
        <p:spPr>
          <a:xfrm>
            <a:off x="2570962" y="1184776"/>
            <a:ext cx="6583548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PLANO EM CURSO PARA TRANSIÇÃO CLIMÁTICA EUA</a:t>
            </a:r>
            <a:b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Política Industrial e de Investimento Verde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A9127DE-000F-22DF-E8CF-E0CB6C39B712}"/>
              </a:ext>
            </a:extLst>
          </p:cNvPr>
          <p:cNvSpPr/>
          <p:nvPr/>
        </p:nvSpPr>
        <p:spPr>
          <a:xfrm>
            <a:off x="659120" y="1526595"/>
            <a:ext cx="11038677" cy="4395642"/>
          </a:xfrm>
          <a:prstGeom prst="rect">
            <a:avLst/>
          </a:prstGeom>
          <a:noFill/>
          <a:ln>
            <a:solidFill>
              <a:srgbClr val="1E42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ECDBE2B-A63A-562C-31CD-5C643A0EB0E5}"/>
              </a:ext>
            </a:extLst>
          </p:cNvPr>
          <p:cNvSpPr/>
          <p:nvPr/>
        </p:nvSpPr>
        <p:spPr>
          <a:xfrm>
            <a:off x="9923154" y="1444119"/>
            <a:ext cx="1900711" cy="523220"/>
          </a:xfrm>
          <a:prstGeom prst="rect">
            <a:avLst/>
          </a:prstGeom>
          <a:solidFill>
            <a:srgbClr val="1E428B"/>
          </a:solidFill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kern="0" dirty="0">
                <a:solidFill>
                  <a:schemeClr val="bg1"/>
                </a:solidFill>
                <a:cs typeface="Arial" panose="020B0604020202020204" pitchFamily="34" charset="0"/>
                <a:sym typeface="Calibri"/>
              </a:rPr>
              <a:t>US$588</a:t>
            </a:r>
            <a:r>
              <a:rPr kumimoji="0" lang="pt-PT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Calibri"/>
              </a:rPr>
              <a:t>bi</a:t>
            </a:r>
            <a:endParaRPr kumimoji="0" lang="pt-PT" sz="28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E41D8DC-1361-85E9-91D4-CC3A0DBDF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47" y="1447572"/>
            <a:ext cx="1022344" cy="54073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4802EC-CF91-EE03-C6C6-F8B415FEABFE}"/>
              </a:ext>
            </a:extLst>
          </p:cNvPr>
          <p:cNvSpPr txBox="1"/>
          <p:nvPr/>
        </p:nvSpPr>
        <p:spPr>
          <a:xfrm>
            <a:off x="896431" y="2228918"/>
            <a:ext cx="8687214" cy="324704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Inflation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Reduction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Act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 USD 368 bi para oferta de energia e tecnologias verdes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+mj-lt"/>
              <a:buAutoNum type="alphaLcParenR"/>
            </a:pP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Infrastructure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Investment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and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Jobs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Act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 USD 150 bi em clima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+mj-lt"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CHIPS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and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Science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Act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 USD 70 bi em clima.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+mj-lt"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Políticas de compras e subsídios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com conteúdo local.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+mj-lt"/>
              <a:buAutoNum type="alphaLcParenR"/>
            </a:pP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Regulação para produtos e processos.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+mj-lt"/>
              <a:buAutoNum type="alphaLcParenR"/>
            </a:pP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Mercado de carbono apenas em alguns estados / regiões.</a:t>
            </a:r>
          </a:p>
          <a:p>
            <a:pPr marL="342900" indent="-342900">
              <a:buFont typeface="+mj-lt"/>
              <a:buAutoNum type="alphaLcParenR"/>
            </a:pPr>
            <a:endParaRPr lang="pt-BR" altLang="pt-BR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73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DF365F6-BABD-B010-9C1E-92A6D0D20D58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5">
            <a:extLst>
              <a:ext uri="{FF2B5EF4-FFF2-40B4-BE49-F238E27FC236}">
                <a16:creationId xmlns:a16="http://schemas.microsoft.com/office/drawing/2014/main" id="{A2E1ED5D-AF8B-C4B5-F468-6B09284B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1" name="Imagem 6">
            <a:extLst>
              <a:ext uri="{FF2B5EF4-FFF2-40B4-BE49-F238E27FC236}">
                <a16:creationId xmlns:a16="http://schemas.microsoft.com/office/drawing/2014/main" id="{B2E6F9BA-334B-1DA1-0A07-E5826EA1D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1A6724-82C2-5212-051C-40D3CB670667}"/>
              </a:ext>
            </a:extLst>
          </p:cNvPr>
          <p:cNvSpPr txBox="1"/>
          <p:nvPr/>
        </p:nvSpPr>
        <p:spPr>
          <a:xfrm>
            <a:off x="1087315" y="46956"/>
            <a:ext cx="11104685" cy="98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DESAFIO: A UE é referência internacional de política industrial climática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agressiva com integração de diferentes instrumentos</a:t>
            </a:r>
          </a:p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2D1DFA-9931-E187-477B-5E7F5F9AD450}"/>
              </a:ext>
            </a:extLst>
          </p:cNvPr>
          <p:cNvSpPr txBox="1"/>
          <p:nvPr/>
        </p:nvSpPr>
        <p:spPr>
          <a:xfrm>
            <a:off x="2397635" y="1345037"/>
            <a:ext cx="6410034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PLANO EM CURSO PARA TRANSIÇÃO CLIMÁTICA UE</a:t>
            </a:r>
            <a:b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r>
              <a:rPr lang="pt-BR" alt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Política Industrial e de Investimento Verde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10B1D3B-04D0-76DE-108D-E03F94DDD1B7}"/>
              </a:ext>
            </a:extLst>
          </p:cNvPr>
          <p:cNvSpPr/>
          <p:nvPr/>
        </p:nvSpPr>
        <p:spPr>
          <a:xfrm>
            <a:off x="443751" y="1667775"/>
            <a:ext cx="11038677" cy="4733025"/>
          </a:xfrm>
          <a:prstGeom prst="rect">
            <a:avLst/>
          </a:prstGeom>
          <a:noFill/>
          <a:ln>
            <a:solidFill>
              <a:srgbClr val="1E428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A4F0C5-F7D4-DDCE-47C1-B1964079473C}"/>
              </a:ext>
            </a:extLst>
          </p:cNvPr>
          <p:cNvSpPr txBox="1"/>
          <p:nvPr/>
        </p:nvSpPr>
        <p:spPr>
          <a:xfrm>
            <a:off x="538931" y="2314106"/>
            <a:ext cx="1103087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alphaLcParenR"/>
            </a:pPr>
            <a:endParaRPr lang="pt-BR" altLang="pt-BR" sz="17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 typeface="+mj-lt"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“Fit for 55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Package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”: meta da UE de reduzir as emissões líquidas GEE em, pelo menos, 55 % até 2030</a:t>
            </a: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 typeface="+mj-lt"/>
              <a:buAutoNum type="alphaLcParenR"/>
            </a:pPr>
            <a:endParaRPr lang="pt-BR" altLang="pt-BR" sz="17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 typeface="+mj-lt"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Green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Deal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Industrial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Plan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2023: EUR 250bi para indústria verde. </a:t>
            </a:r>
          </a:p>
          <a:p>
            <a:pPr marL="400050" indent="-400050">
              <a:buFont typeface="+mj-lt"/>
              <a:buAutoNum type="alphaLcParenR"/>
            </a:pPr>
            <a:endParaRPr lang="pt-BR" altLang="pt-BR" sz="17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 typeface="+mj-lt"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Mercado de Carbono Regulado e Impostos nacionais sobre carbono</a:t>
            </a:r>
          </a:p>
          <a:p>
            <a:pPr marL="400050" indent="-400050">
              <a:buFont typeface="+mj-lt"/>
              <a:buAutoNum type="alphaLcParenR"/>
            </a:pPr>
            <a:endParaRPr lang="pt-BR" altLang="pt-BR" sz="1700" b="1" i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 typeface="+mj-lt"/>
              <a:buAutoNum type="alphaLcParenR"/>
            </a:pPr>
            <a:r>
              <a:rPr lang="en-US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Carbon Border Adjustment Mechanism (“CBAM”)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 taxação de produtos intensivos em carbono produzidos fora da UE</a:t>
            </a:r>
          </a:p>
          <a:p>
            <a:pPr marL="400050" indent="-400050">
              <a:buFontTx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Tx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Regulação 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 produtos/processo, mercados e sistema financeiro (Banco Central Europeu).</a:t>
            </a:r>
          </a:p>
          <a:p>
            <a:pPr marL="400050" indent="-400050">
              <a:buFontTx/>
              <a:buAutoNum type="alphaLcParenR"/>
            </a:pPr>
            <a:endParaRPr lang="pt-BR" altLang="pt-BR" sz="17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00050" indent="-400050">
              <a:buFontTx/>
              <a:buAutoNum type="alphaLcParenR"/>
            </a:pP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Política de Compras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e importação, com exigências de conteúdo local (ex.: acordos de importação de hidrogênio verde).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219B732-EB14-D545-86C7-39A6DFFA4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51" y="1529848"/>
            <a:ext cx="990626" cy="56703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800B74F-5040-37FD-CDA6-E04F98021FE7}"/>
              </a:ext>
            </a:extLst>
          </p:cNvPr>
          <p:cNvSpPr/>
          <p:nvPr/>
        </p:nvSpPr>
        <p:spPr>
          <a:xfrm>
            <a:off x="9707785" y="1554521"/>
            <a:ext cx="1900711" cy="584775"/>
          </a:xfrm>
          <a:prstGeom prst="rect">
            <a:avLst/>
          </a:prstGeom>
          <a:solidFill>
            <a:srgbClr val="1E428B"/>
          </a:solidFill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Calibri"/>
              </a:rPr>
              <a:t>€250bi</a:t>
            </a:r>
            <a:endParaRPr kumimoji="0" lang="pt-PT" sz="32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94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96000" y="2030625"/>
            <a:ext cx="536027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Cenários de Aquecimento Global</a:t>
            </a:r>
            <a:endParaRPr lang="pt-BR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</p:spTree>
    <p:extLst>
      <p:ext uri="{BB962C8B-B14F-4D97-AF65-F5344CB8AC3E}">
        <p14:creationId xmlns:p14="http://schemas.microsoft.com/office/powerpoint/2010/main" val="74075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78DDBA-57F3-14F5-4FD1-A6B67584A75C}"/>
              </a:ext>
            </a:extLst>
          </p:cNvPr>
          <p:cNvSpPr txBox="1"/>
          <p:nvPr/>
        </p:nvSpPr>
        <p:spPr>
          <a:xfrm>
            <a:off x="686204" y="2159052"/>
            <a:ext cx="3147738" cy="196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tem uma infraestrutura de geração limpa, com apenas 15% da capacidade instalada de combustíveis fósseis, dos quais 12% provém de gás natural e 3% de petróleo.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B7D5855C-F843-DFF4-187D-907FFA711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050" y="453142"/>
            <a:ext cx="7404115" cy="553886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D54CF645-2C9A-121E-769D-7A004E81076D}"/>
              </a:ext>
            </a:extLst>
          </p:cNvPr>
          <p:cNvSpPr txBox="1"/>
          <p:nvPr/>
        </p:nvSpPr>
        <p:spPr>
          <a:xfrm>
            <a:off x="1503057" y="6178721"/>
            <a:ext cx="9974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Instalada (GW)	                     113	                    175                         251	                  396		</a:t>
            </a:r>
          </a:p>
        </p:txBody>
      </p:sp>
      <p:sp>
        <p:nvSpPr>
          <p:cNvPr id="2" name="Retângulo 4">
            <a:extLst>
              <a:ext uri="{FF2B5EF4-FFF2-40B4-BE49-F238E27FC236}">
                <a16:creationId xmlns:a16="http://schemas.microsoft.com/office/drawing/2014/main" id="{CB6AE1D2-5720-646E-FB22-1C98F08AD0CA}"/>
              </a:ext>
            </a:extLst>
          </p:cNvPr>
          <p:cNvSpPr/>
          <p:nvPr/>
        </p:nvSpPr>
        <p:spPr>
          <a:xfrm>
            <a:off x="4337244" y="6515602"/>
            <a:ext cx="1617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800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Fonte: McKinsey</a:t>
            </a:r>
          </a:p>
          <a:p>
            <a:endParaRPr lang="pt-BR" sz="800" i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OPORTUNIDADES: Capacidade Instalada de Energia Elétrica no Brasil por Fonte – Projeção</a:t>
            </a: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80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OPORTUNIDADES: Competitividade do Brasil em Energia Renovável</a:t>
            </a: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854B07-A8BC-0492-9C69-651E00705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44" y="1203377"/>
            <a:ext cx="5185203" cy="51180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BE92F0-5E9B-961F-05FD-0AC3D64C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853" y="1224360"/>
            <a:ext cx="6299495" cy="44798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355E3C6-48DA-9F94-8C34-DB304364DF62}"/>
              </a:ext>
            </a:extLst>
          </p:cNvPr>
          <p:cNvSpPr txBox="1"/>
          <p:nvPr/>
        </p:nvSpPr>
        <p:spPr>
          <a:xfrm>
            <a:off x="4194416" y="6279296"/>
            <a:ext cx="722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1E428B"/>
                </a:solidFill>
              </a:rPr>
              <a:t>Energia Eólica e Solar entre as mais competitivas do mundo*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4A05812-4C3F-F874-A622-2254F93EA197}"/>
              </a:ext>
            </a:extLst>
          </p:cNvPr>
          <p:cNvSpPr txBox="1"/>
          <p:nvPr/>
        </p:nvSpPr>
        <p:spPr>
          <a:xfrm>
            <a:off x="8776215" y="5751654"/>
            <a:ext cx="265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E428B"/>
                </a:solidFill>
              </a:rPr>
              <a:t>30 US$/</a:t>
            </a:r>
            <a:r>
              <a:rPr lang="pt-BR" sz="3200" b="1" dirty="0" err="1">
                <a:solidFill>
                  <a:srgbClr val="1E428B"/>
                </a:solidFill>
              </a:rPr>
              <a:t>MWh</a:t>
            </a:r>
            <a:endParaRPr lang="pt-BR" sz="3200" b="1" dirty="0">
              <a:solidFill>
                <a:srgbClr val="1E428B"/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0A514-FC56-D2A0-1FB4-565EA591B5AF}"/>
              </a:ext>
            </a:extLst>
          </p:cNvPr>
          <p:cNvCxnSpPr/>
          <p:nvPr/>
        </p:nvCxnSpPr>
        <p:spPr>
          <a:xfrm>
            <a:off x="11434474" y="5645329"/>
            <a:ext cx="0" cy="98280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99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OPORTUNIDADES: Competitividade do Brasil em Energia Renovável</a:t>
            </a:r>
            <a:endParaRPr lang="pt-BR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4C8C02D-D299-4B52-3A93-6FCF1761FE40}"/>
              </a:ext>
            </a:extLst>
          </p:cNvPr>
          <p:cNvSpPr txBox="1"/>
          <p:nvPr/>
        </p:nvSpPr>
        <p:spPr>
          <a:xfrm>
            <a:off x="272284" y="1063458"/>
            <a:ext cx="546974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92D050"/>
                </a:solidFill>
              </a:rPr>
              <a:t>Preço de energia no atacado das fonte eólica </a:t>
            </a:r>
            <a:r>
              <a:rPr lang="pt-BR" b="1" dirty="0">
                <a:solidFill>
                  <a:srgbClr val="1E428B"/>
                </a:solidFill>
              </a:rPr>
              <a:t>e solar: Brasil aprox.  30 U$/MWh</a:t>
            </a:r>
            <a:r>
              <a:rPr lang="pt-BR" b="1" baseline="30000" dirty="0">
                <a:solidFill>
                  <a:srgbClr val="1E428B"/>
                </a:solidFill>
              </a:rPr>
              <a:t>1</a:t>
            </a:r>
          </a:p>
          <a:p>
            <a:r>
              <a:rPr lang="pt-BR" b="1" baseline="30000" dirty="0">
                <a:solidFill>
                  <a:srgbClr val="1E428B"/>
                </a:solidFill>
              </a:rPr>
              <a:t>        </a:t>
            </a:r>
            <a:r>
              <a:rPr lang="pt-BR" b="1" dirty="0">
                <a:solidFill>
                  <a:srgbClr val="1E428B"/>
                </a:solidFill>
              </a:rPr>
              <a:t>EUA  aprox. 100 US$/MWh</a:t>
            </a:r>
            <a:r>
              <a:rPr lang="pt-BR" b="1" baseline="30000" dirty="0">
                <a:solidFill>
                  <a:srgbClr val="1E428B"/>
                </a:solidFill>
              </a:rPr>
              <a:t>2 </a:t>
            </a:r>
          </a:p>
          <a:p>
            <a:r>
              <a:rPr lang="pt-BR" b="1" baseline="30000" dirty="0">
                <a:solidFill>
                  <a:srgbClr val="1E428B"/>
                </a:solidFill>
              </a:rPr>
              <a:t>        </a:t>
            </a:r>
            <a:r>
              <a:rPr lang="pt-BR" b="1" dirty="0">
                <a:solidFill>
                  <a:srgbClr val="1E428B"/>
                </a:solidFill>
              </a:rPr>
              <a:t>Europa aprox. 200 EU/MWh</a:t>
            </a:r>
            <a:r>
              <a:rPr lang="pt-BR" b="1" baseline="30000" dirty="0">
                <a:solidFill>
                  <a:srgbClr val="1E428B"/>
                </a:solidFill>
              </a:rPr>
              <a:t>3</a:t>
            </a:r>
            <a:r>
              <a:rPr lang="pt-BR" b="1" dirty="0">
                <a:solidFill>
                  <a:srgbClr val="1E428B"/>
                </a:solidFill>
              </a:rPr>
              <a:t>.</a:t>
            </a:r>
            <a:endParaRPr lang="pt-BR" b="1" baseline="30000" dirty="0">
              <a:solidFill>
                <a:srgbClr val="1E428B"/>
              </a:solidFill>
            </a:endParaRPr>
          </a:p>
          <a:p>
            <a:endParaRPr lang="pt-BR" b="1" baseline="30000" dirty="0">
              <a:solidFill>
                <a:srgbClr val="1E428B"/>
              </a:solidFill>
            </a:endParaRPr>
          </a:p>
          <a:p>
            <a:endParaRPr lang="pt-BR" b="1" dirty="0">
              <a:solidFill>
                <a:srgbClr val="1E428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E428B"/>
                </a:solidFill>
              </a:rPr>
              <a:t>Projetos de Eólicas recentes no Brasil apresentaram um </a:t>
            </a:r>
            <a:r>
              <a:rPr lang="pt-BR" b="1" dirty="0">
                <a:solidFill>
                  <a:srgbClr val="92D050"/>
                </a:solidFill>
              </a:rPr>
              <a:t>Custo Nivelado de Energia (LCOE) </a:t>
            </a:r>
            <a:r>
              <a:rPr lang="pt-BR" b="1" dirty="0">
                <a:solidFill>
                  <a:srgbClr val="1E428B"/>
                </a:solidFill>
              </a:rPr>
              <a:t>em torno de 19 US$/MWh, enquanto o LCOE mundial está em 46 US$/MWh</a:t>
            </a:r>
            <a:r>
              <a:rPr lang="pt-BR" b="1" baseline="30000" dirty="0">
                <a:solidFill>
                  <a:srgbClr val="1E428B"/>
                </a:solidFill>
              </a:rPr>
              <a:t> 4</a:t>
            </a:r>
            <a:r>
              <a:rPr lang="pt-BR" b="1" dirty="0">
                <a:solidFill>
                  <a:srgbClr val="1E428B"/>
                </a:solidFill>
              </a:rPr>
              <a:t>.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FE08355-9F35-0802-4106-CD705AB27754}"/>
              </a:ext>
            </a:extLst>
          </p:cNvPr>
          <p:cNvSpPr/>
          <p:nvPr/>
        </p:nvSpPr>
        <p:spPr>
          <a:xfrm>
            <a:off x="3392012" y="6205856"/>
            <a:ext cx="8704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i="1" dirty="0">
                <a:solidFill>
                  <a:srgbClr val="1E428B"/>
                </a:solidFill>
                <a:latin typeface="Calibri" panose="020F0502020204030204"/>
              </a:rPr>
              <a:t>1 Leilões de energia entre 2019 e 2022 – elaboração própria.			4. Bloomberg NEF</a:t>
            </a:r>
          </a:p>
          <a:p>
            <a:pPr>
              <a:defRPr/>
            </a:pPr>
            <a:r>
              <a:rPr lang="pt-BR" sz="1200" i="1" dirty="0">
                <a:solidFill>
                  <a:srgbClr val="1E428B"/>
                </a:solidFill>
                <a:latin typeface="Calibri" panose="020F0502020204030204"/>
              </a:rPr>
              <a:t>2. </a:t>
            </a:r>
            <a:r>
              <a:rPr lang="pt-BR" sz="1200" i="1" dirty="0" err="1">
                <a:solidFill>
                  <a:srgbClr val="1E428B"/>
                </a:solidFill>
                <a:latin typeface="Calibri" panose="020F0502020204030204"/>
              </a:rPr>
              <a:t>DoE</a:t>
            </a:r>
            <a:r>
              <a:rPr lang="pt-BR" sz="1200" i="1" dirty="0">
                <a:solidFill>
                  <a:srgbClr val="1E428B"/>
                </a:solidFill>
                <a:latin typeface="Calibri" panose="020F0502020204030204"/>
              </a:rPr>
              <a:t> – EIA - www.eia.gov/outlooks/steo</a:t>
            </a:r>
            <a:r>
              <a:rPr lang="en-US" sz="1200" i="1" dirty="0">
                <a:solidFill>
                  <a:srgbClr val="1E428B"/>
                </a:solidFill>
                <a:latin typeface="Calibri" panose="020F0502020204030204"/>
              </a:rPr>
              <a:t>.					5. CCEE – </a:t>
            </a:r>
            <a:r>
              <a:rPr lang="en-US" sz="1200" i="1" dirty="0" err="1">
                <a:solidFill>
                  <a:srgbClr val="1E428B"/>
                </a:solidFill>
                <a:latin typeface="Calibri" panose="020F0502020204030204"/>
              </a:rPr>
              <a:t>geração</a:t>
            </a:r>
            <a:r>
              <a:rPr lang="en-US" sz="1200" i="1" dirty="0">
                <a:solidFill>
                  <a:srgbClr val="1E428B"/>
                </a:solidFill>
                <a:latin typeface="Calibri" panose="020F0502020204030204"/>
              </a:rPr>
              <a:t> mensal</a:t>
            </a:r>
          </a:p>
          <a:p>
            <a:pPr>
              <a:defRPr/>
            </a:pPr>
            <a:r>
              <a:rPr lang="en-US" sz="1200" i="1" dirty="0">
                <a:solidFill>
                  <a:srgbClr val="1E428B"/>
                </a:solidFill>
                <a:latin typeface="Calibri" panose="020F0502020204030204"/>
              </a:rPr>
              <a:t>3. Quarterly Report on European Electricity Markets Q4 2022 – www.energy.ec.europa.eu	6. DoE - EIA e EU </a:t>
            </a:r>
            <a:r>
              <a:rPr lang="en-US" sz="1200" i="1" dirty="0" err="1">
                <a:solidFill>
                  <a:srgbClr val="1E428B"/>
                </a:solidFill>
                <a:latin typeface="Calibri" panose="020F0502020204030204"/>
              </a:rPr>
              <a:t>Comission</a:t>
            </a:r>
            <a:endParaRPr lang="pt-BR" sz="1200" i="1" dirty="0">
              <a:solidFill>
                <a:srgbClr val="1E428B"/>
              </a:solidFill>
              <a:latin typeface="Calibri" panose="020F0502020204030204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7A0DD28-ADCA-2B52-AFA5-6D25AA93CDA9}"/>
              </a:ext>
            </a:extLst>
          </p:cNvPr>
          <p:cNvSpPr txBox="1"/>
          <p:nvPr/>
        </p:nvSpPr>
        <p:spPr>
          <a:xfrm>
            <a:off x="6023763" y="1091829"/>
            <a:ext cx="5469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92D050"/>
                </a:solidFill>
              </a:rPr>
              <a:t>Fator de Aproveitamento da Capacidade Instalada em Eólica</a:t>
            </a:r>
            <a:r>
              <a:rPr lang="pt-BR" b="1" dirty="0">
                <a:solidFill>
                  <a:srgbClr val="1E428B"/>
                </a:solidFill>
              </a:rPr>
              <a:t>: Brasil (45% da capacidade instalada dos geradores eólicos), EUA (40%) e Europa (entre 20 e 30%).</a:t>
            </a:r>
            <a:r>
              <a:rPr lang="pt-BR" b="1" baseline="30000" dirty="0">
                <a:solidFill>
                  <a:srgbClr val="1E428B"/>
                </a:solidFill>
              </a:rPr>
              <a:t> 5</a:t>
            </a:r>
            <a:endParaRPr lang="pt-BR" b="1" dirty="0">
              <a:solidFill>
                <a:srgbClr val="1E428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1E428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92D050"/>
                </a:solidFill>
              </a:rPr>
              <a:t>Fator de Aproveitamento da Capacidade Instalada em Energia Solar:</a:t>
            </a:r>
            <a:r>
              <a:rPr lang="pt-BR" b="1" dirty="0">
                <a:solidFill>
                  <a:srgbClr val="1E428B"/>
                </a:solidFill>
              </a:rPr>
              <a:t> Brasil (30% de fator de capacidade solar</a:t>
            </a:r>
            <a:r>
              <a:rPr lang="pt-BR" b="1" baseline="30000" dirty="0">
                <a:solidFill>
                  <a:srgbClr val="1E428B"/>
                </a:solidFill>
              </a:rPr>
              <a:t>5</a:t>
            </a:r>
            <a:r>
              <a:rPr lang="pt-BR" b="1" dirty="0">
                <a:solidFill>
                  <a:srgbClr val="1E428B"/>
                </a:solidFill>
              </a:rPr>
              <a:t> ), EUA (28%) e Europa (entre 10 e 20%) </a:t>
            </a:r>
            <a:r>
              <a:rPr lang="pt-BR" b="1" baseline="30000" dirty="0">
                <a:solidFill>
                  <a:srgbClr val="1E428B"/>
                </a:solidFill>
              </a:rPr>
              <a:t>6</a:t>
            </a:r>
            <a:r>
              <a:rPr lang="pt-BR" b="1" dirty="0">
                <a:solidFill>
                  <a:srgbClr val="1E428B"/>
                </a:solidFill>
              </a:rPr>
              <a:t>.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4703F5DA-1FEA-1378-2887-7A88D2B08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181839"/>
              </p:ext>
            </p:extLst>
          </p:nvPr>
        </p:nvGraphicFramePr>
        <p:xfrm>
          <a:off x="1148415" y="4365597"/>
          <a:ext cx="10515596" cy="1459006"/>
        </p:xfrm>
        <a:graphic>
          <a:graphicData uri="http://schemas.openxmlformats.org/drawingml/2006/table">
            <a:tbl>
              <a:tblPr/>
              <a:tblGrid>
                <a:gridCol w="1612655">
                  <a:extLst>
                    <a:ext uri="{9D8B030D-6E8A-4147-A177-3AD203B41FA5}">
                      <a16:colId xmlns:a16="http://schemas.microsoft.com/office/drawing/2014/main" val="669966658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831526523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564646325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1213709718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3027663992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2349406426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3722714932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1642963426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353565930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2103450258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3708008264"/>
                    </a:ext>
                  </a:extLst>
                </a:gridCol>
                <a:gridCol w="727513">
                  <a:extLst>
                    <a:ext uri="{9D8B030D-6E8A-4147-A177-3AD203B41FA5}">
                      <a16:colId xmlns:a16="http://schemas.microsoft.com/office/drawing/2014/main" val="4145277044"/>
                    </a:ext>
                  </a:extLst>
                </a:gridCol>
                <a:gridCol w="900298">
                  <a:extLst>
                    <a:ext uri="{9D8B030D-6E8A-4147-A177-3AD203B41FA5}">
                      <a16:colId xmlns:a16="http://schemas.microsoft.com/office/drawing/2014/main" val="138528972"/>
                    </a:ext>
                  </a:extLst>
                </a:gridCol>
              </a:tblGrid>
              <a:tr h="474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Desembolsos para Fontes Renováveis (RS Milhões)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2023*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Fonte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35633"/>
                  </a:ext>
                </a:extLst>
              </a:tr>
              <a:tr h="25470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Geração Eólica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3.583 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3.401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6.257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3.526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7.133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3.808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2.272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1.645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2.311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4.349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1.476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39.761 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38558"/>
                  </a:ext>
                </a:extLst>
              </a:tr>
              <a:tr h="25470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Geração Solar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500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561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637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412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1.708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1.155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1.408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6.381 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11510"/>
                  </a:ext>
                </a:extLst>
              </a:tr>
              <a:tr h="25470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Ano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3.583 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3.401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6.257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3.526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7.633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4.369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2.909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2.057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4.019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5.504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2.884 </a:t>
                      </a:r>
                    </a:p>
                  </a:txBody>
                  <a:tcPr marL="9097" marR="9097" marT="9097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46.142 </a:t>
                      </a:r>
                    </a:p>
                  </a:txBody>
                  <a:tcPr marL="9097" marR="9097" marT="90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388076"/>
                  </a:ext>
                </a:extLst>
              </a:tr>
            </a:tbl>
          </a:graphicData>
        </a:graphic>
      </p:graphicFrame>
      <p:sp>
        <p:nvSpPr>
          <p:cNvPr id="18" name="Rectangle 4">
            <a:extLst>
              <a:ext uri="{FF2B5EF4-FFF2-40B4-BE49-F238E27FC236}">
                <a16:creationId xmlns:a16="http://schemas.microsoft.com/office/drawing/2014/main" id="{168632D3-964F-C4DF-1930-7913E8D18E29}"/>
              </a:ext>
            </a:extLst>
          </p:cNvPr>
          <p:cNvSpPr/>
          <p:nvPr/>
        </p:nvSpPr>
        <p:spPr>
          <a:xfrm>
            <a:off x="1058970" y="5926379"/>
            <a:ext cx="8704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i="1" dirty="0">
                <a:solidFill>
                  <a:srgbClr val="1E428B"/>
                </a:solidFill>
                <a:latin typeface="Calibri" panose="020F0502020204030204"/>
              </a:rPr>
              <a:t>* Dados parciais até junho/23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E0EF8AF-387E-789E-8871-DF5CF72475B2}"/>
              </a:ext>
            </a:extLst>
          </p:cNvPr>
          <p:cNvSpPr/>
          <p:nvPr/>
        </p:nvSpPr>
        <p:spPr>
          <a:xfrm>
            <a:off x="1014819" y="3937361"/>
            <a:ext cx="10515595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1400" b="1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Desembolsos do BNDES para Renováveis          Há muito espaço para crescimento, dado o potencial.</a:t>
            </a:r>
            <a:endParaRPr lang="pt-BR" sz="1200" b="1" i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61651F36-883D-1BDC-1152-1A8C24AF84B6}"/>
              </a:ext>
            </a:extLst>
          </p:cNvPr>
          <p:cNvSpPr/>
          <p:nvPr/>
        </p:nvSpPr>
        <p:spPr>
          <a:xfrm>
            <a:off x="4780722" y="4033186"/>
            <a:ext cx="178904" cy="17100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999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OPORTUNIDADES: Competitividade do Brasil em Hidrogênio Verde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D2C291-79C3-A718-BC65-B90612A65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7" y="2820526"/>
            <a:ext cx="6292096" cy="39715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39D17A-FDD3-7B15-8A56-D0C89F15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856" y="1081797"/>
            <a:ext cx="5514464" cy="375072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2A4100-EE39-B761-34D5-951AAD91034C}"/>
              </a:ext>
            </a:extLst>
          </p:cNvPr>
          <p:cNvSpPr txBox="1"/>
          <p:nvPr/>
        </p:nvSpPr>
        <p:spPr>
          <a:xfrm>
            <a:off x="487017" y="1271957"/>
            <a:ext cx="5608983" cy="132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PT" sz="1800" b="1" kern="0" dirty="0">
                <a:solidFill>
                  <a:srgbClr val="1E428B"/>
                </a:solidFill>
                <a:latin typeface="Arial" pitchFamily="34" charset="0"/>
                <a:cs typeface="Arial" pitchFamily="34" charset="0"/>
              </a:rPr>
              <a:t>Hidrogênio é um vetor chave </a:t>
            </a:r>
            <a:r>
              <a:rPr lang="pt-PT" sz="2000" b="1" kern="0" dirty="0">
                <a:solidFill>
                  <a:srgbClr val="1E428B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pt-PT" sz="1800" b="1" kern="0" dirty="0">
                <a:solidFill>
                  <a:srgbClr val="1E428B"/>
                </a:solidFill>
                <a:latin typeface="Arial" pitchFamily="34" charset="0"/>
                <a:cs typeface="Arial" pitchFamily="34" charset="0"/>
              </a:rPr>
              <a:t> a economia de baixo-carbono: </a:t>
            </a:r>
            <a:r>
              <a:rPr lang="pt-BR" sz="1800" b="1" kern="0" dirty="0">
                <a:solidFill>
                  <a:srgbClr val="1E428B"/>
                </a:solidFill>
                <a:latin typeface="Arial" pitchFamily="34" charset="0"/>
                <a:cs typeface="Arial" pitchFamily="34" charset="0"/>
              </a:rPr>
              <a:t>Aproveitar os recursos renováveis abundantes para nos posicionar como  líder global de H2 Verde. </a:t>
            </a:r>
            <a:endParaRPr lang="pt-BR" sz="1600" b="1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66CB6A6-59AD-6A29-0B73-C3B38F582733}"/>
              </a:ext>
            </a:extLst>
          </p:cNvPr>
          <p:cNvSpPr txBox="1"/>
          <p:nvPr/>
        </p:nvSpPr>
        <p:spPr>
          <a:xfrm>
            <a:off x="6816636" y="5173786"/>
            <a:ext cx="5103080" cy="139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Hidrogênio Verde oferece oportunidade única para atração de investimentos de cadeias produtivas de FERTILIZANTES, </a:t>
            </a:r>
          </a:p>
          <a:p>
            <a:pPr>
              <a:lnSpc>
                <a:spcPct val="120000"/>
              </a:lnSpc>
            </a:pPr>
            <a:r>
              <a:rPr lang="pt-BR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SIDERURGIA E QUÍMICA VERDES</a:t>
            </a:r>
          </a:p>
        </p:txBody>
      </p:sp>
    </p:spTree>
    <p:extLst>
      <p:ext uri="{BB962C8B-B14F-4D97-AF65-F5344CB8AC3E}">
        <p14:creationId xmlns:p14="http://schemas.microsoft.com/office/powerpoint/2010/main" val="370447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302B74-8FB3-AE8B-1D95-78E3457D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1"/>
          <a:stretch/>
        </p:blipFill>
        <p:spPr>
          <a:xfrm>
            <a:off x="-9451" y="875436"/>
            <a:ext cx="7622826" cy="3698924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OPORTUNIDADE: Pipeline de Projetos de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Hidrogenio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Mundo </a:t>
            </a:r>
          </a:p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pode disputar esse mercado.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8E2619-EEE3-8CE4-68E0-AEBBE560A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91"/>
          <a:stretch/>
        </p:blipFill>
        <p:spPr>
          <a:xfrm>
            <a:off x="-9452" y="4464047"/>
            <a:ext cx="6951369" cy="24216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674F65-A1C4-0CC0-1DDB-6FD3FED6E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459" y="1481513"/>
            <a:ext cx="4866861" cy="50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1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027326" y="266424"/>
            <a:ext cx="11104685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OPORTUNIDADE: Posicionamento da América Latina nos Projetos de Hidrogênio</a:t>
            </a:r>
          </a:p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pode disputar esse mercado..... mas precisa acelerar.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F65C2DC-CD6C-6BC4-CDD5-7BC016FDA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111539"/>
            <a:ext cx="8706753" cy="542805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22DC44D-4ECF-E205-ED1C-394919E8D243}"/>
              </a:ext>
            </a:extLst>
          </p:cNvPr>
          <p:cNvSpPr txBox="1"/>
          <p:nvPr/>
        </p:nvSpPr>
        <p:spPr>
          <a:xfrm>
            <a:off x="272284" y="2926725"/>
            <a:ext cx="1956135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está atrás do </a:t>
            </a:r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</a:t>
            </a: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da </a:t>
            </a:r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Colômbia</a:t>
            </a: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desenvolvimento da indústria do hidrogênio</a:t>
            </a:r>
          </a:p>
        </p:txBody>
      </p:sp>
    </p:spTree>
    <p:extLst>
      <p:ext uri="{BB962C8B-B14F-4D97-AF65-F5344CB8AC3E}">
        <p14:creationId xmlns:p14="http://schemas.microsoft.com/office/powerpoint/2010/main" val="2472595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OPORTUNIDADE: </a:t>
            </a: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Além do investimento em si, é necessário estabelecer em regulamentação, um caso concreto é o mercado de carbono.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784894E-AE3E-7E56-8909-10EAA85D4877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C6C560-5D5C-ADA7-474A-74BCFF13D9D4}"/>
              </a:ext>
            </a:extLst>
          </p:cNvPr>
          <p:cNvSpPr txBox="1"/>
          <p:nvPr/>
        </p:nvSpPr>
        <p:spPr>
          <a:xfrm>
            <a:off x="337189" y="2511961"/>
            <a:ext cx="172284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de Precificação do Carbono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853982D-4F2A-40B7-432D-714EB225055B}"/>
              </a:ext>
            </a:extLst>
          </p:cNvPr>
          <p:cNvCxnSpPr>
            <a:cxnSpLocks/>
          </p:cNvCxnSpPr>
          <p:nvPr/>
        </p:nvCxnSpPr>
        <p:spPr>
          <a:xfrm>
            <a:off x="2217682" y="2511961"/>
            <a:ext cx="0" cy="105739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8AE81C-CD20-4CAB-55B8-8A8ED35B269A}"/>
              </a:ext>
            </a:extLst>
          </p:cNvPr>
          <p:cNvSpPr txBox="1"/>
          <p:nvPr/>
        </p:nvSpPr>
        <p:spPr>
          <a:xfrm>
            <a:off x="2816770" y="1208691"/>
            <a:ext cx="397291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Regulado de Carbono</a:t>
            </a:r>
          </a:p>
          <a:p>
            <a:pPr algn="ctr"/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51F094-CADF-8622-B77B-620CE6B35EAD}"/>
              </a:ext>
            </a:extLst>
          </p:cNvPr>
          <p:cNvSpPr txBox="1"/>
          <p:nvPr/>
        </p:nvSpPr>
        <p:spPr>
          <a:xfrm>
            <a:off x="7572688" y="1182416"/>
            <a:ext cx="424093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Tributação</a:t>
            </a:r>
          </a:p>
          <a:p>
            <a:pPr algn="ctr"/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895D2B3-86D0-B1CD-A9DE-4C5D796BEAA2}"/>
              </a:ext>
            </a:extLst>
          </p:cNvPr>
          <p:cNvSpPr txBox="1"/>
          <p:nvPr/>
        </p:nvSpPr>
        <p:spPr>
          <a:xfrm>
            <a:off x="2816770" y="1965436"/>
            <a:ext cx="4046481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Comércio de Emissões (SCE):  Limite e Comércio (cap </a:t>
            </a:r>
            <a:r>
              <a:rPr lang="pt-BR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trade)</a:t>
            </a:r>
          </a:p>
          <a:p>
            <a:endParaRPr lang="pt-BR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Estabelecendo um limite de emissões para determinado agente ou setor da economia.</a:t>
            </a:r>
          </a:p>
          <a:p>
            <a:endParaRPr 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A59E317-1288-5A55-ECE6-C8F99D40F782}"/>
              </a:ext>
            </a:extLst>
          </p:cNvPr>
          <p:cNvSpPr txBox="1"/>
          <p:nvPr/>
        </p:nvSpPr>
        <p:spPr>
          <a:xfrm>
            <a:off x="7593708" y="1965378"/>
            <a:ext cx="4240935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órgão governamental estabelece um tributo para desestimular determinado tipo de emissão. </a:t>
            </a:r>
          </a:p>
          <a:p>
            <a:endParaRPr lang="pt-BR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Emprega um “incentivo” econômico para a mudança de </a:t>
            </a:r>
          </a:p>
          <a:p>
            <a:r>
              <a:rPr lang="pt-BR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comportamento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32FF9A-8075-233D-D2C8-6D592A445F3D}"/>
              </a:ext>
            </a:extLst>
          </p:cNvPr>
          <p:cNvSpPr txBox="1"/>
          <p:nvPr/>
        </p:nvSpPr>
        <p:spPr>
          <a:xfrm>
            <a:off x="337190" y="4692253"/>
            <a:ext cx="172284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Abrangência dos Sistemas Regulados de Carbono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309735A-4236-FDEA-26AE-6582AEAFE422}"/>
              </a:ext>
            </a:extLst>
          </p:cNvPr>
          <p:cNvCxnSpPr>
            <a:cxnSpLocks/>
          </p:cNvCxnSpPr>
          <p:nvPr/>
        </p:nvCxnSpPr>
        <p:spPr>
          <a:xfrm>
            <a:off x="2217682" y="4692252"/>
            <a:ext cx="0" cy="1323439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C63A1DB2-381C-403E-2EC3-C7CED77A5402}"/>
              </a:ext>
            </a:extLst>
          </p:cNvPr>
          <p:cNvSpPr/>
          <p:nvPr/>
        </p:nvSpPr>
        <p:spPr>
          <a:xfrm>
            <a:off x="2816770" y="4333049"/>
            <a:ext cx="9017872" cy="2130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FD470A-8D64-B73C-1347-E17F95D8992E}"/>
              </a:ext>
            </a:extLst>
          </p:cNvPr>
          <p:cNvSpPr txBox="1"/>
          <p:nvPr/>
        </p:nvSpPr>
        <p:spPr>
          <a:xfrm>
            <a:off x="3079531" y="4572000"/>
            <a:ext cx="77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7199844-E37C-7C92-8501-A303CD1317A4}"/>
              </a:ext>
            </a:extLst>
          </p:cNvPr>
          <p:cNvSpPr txBox="1"/>
          <p:nvPr/>
        </p:nvSpPr>
        <p:spPr>
          <a:xfrm>
            <a:off x="3694385" y="4550979"/>
            <a:ext cx="153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Governos Nacionais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EDECC5F-7CA5-E2C6-642F-3AA54A222D54}"/>
              </a:ext>
            </a:extLst>
          </p:cNvPr>
          <p:cNvSpPr txBox="1"/>
          <p:nvPr/>
        </p:nvSpPr>
        <p:spPr>
          <a:xfrm>
            <a:off x="3063770" y="5386551"/>
            <a:ext cx="77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000DD31-ACDA-6838-8324-BCD4921EAE73}"/>
              </a:ext>
            </a:extLst>
          </p:cNvPr>
          <p:cNvSpPr txBox="1"/>
          <p:nvPr/>
        </p:nvSpPr>
        <p:spPr>
          <a:xfrm>
            <a:off x="3699641" y="5376040"/>
            <a:ext cx="153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Governos Subnacionais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A64C253C-9BD5-487C-D1FD-2E53C10564F3}"/>
              </a:ext>
            </a:extLst>
          </p:cNvPr>
          <p:cNvSpPr/>
          <p:nvPr/>
        </p:nvSpPr>
        <p:spPr>
          <a:xfrm>
            <a:off x="6206358" y="4883456"/>
            <a:ext cx="1166646" cy="7751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C774AE1-2184-2EA8-4854-146CC804C28D}"/>
              </a:ext>
            </a:extLst>
          </p:cNvPr>
          <p:cNvSpPr txBox="1"/>
          <p:nvPr/>
        </p:nvSpPr>
        <p:spPr>
          <a:xfrm>
            <a:off x="8076328" y="4849550"/>
            <a:ext cx="297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11,86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pt-BR" sz="32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09B66A-86BD-ACAB-445D-354B5DCE56BA}"/>
              </a:ext>
            </a:extLst>
          </p:cNvPr>
          <p:cNvSpPr txBox="1"/>
          <p:nvPr/>
        </p:nvSpPr>
        <p:spPr>
          <a:xfrm>
            <a:off x="8076329" y="4564777"/>
            <a:ext cx="362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Em 2022, essas iniciativas cobriram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C0E3D57-5342-99D7-9CC6-17B9FBA95AB6}"/>
              </a:ext>
            </a:extLst>
          </p:cNvPr>
          <p:cNvSpPr txBox="1"/>
          <p:nvPr/>
        </p:nvSpPr>
        <p:spPr>
          <a:xfrm>
            <a:off x="8076329" y="5554721"/>
            <a:ext cx="362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representando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28589A6-FD40-BF0F-CF1A-2C6553FCC6D9}"/>
              </a:ext>
            </a:extLst>
          </p:cNvPr>
          <p:cNvSpPr txBox="1"/>
          <p:nvPr/>
        </p:nvSpPr>
        <p:spPr>
          <a:xfrm>
            <a:off x="9577112" y="5445354"/>
            <a:ext cx="166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23,17%</a:t>
            </a:r>
            <a:endParaRPr lang="pt-BR" sz="32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8D2726D-70A6-37D7-CCD4-7A9EBFD29D35}"/>
              </a:ext>
            </a:extLst>
          </p:cNvPr>
          <p:cNvSpPr txBox="1"/>
          <p:nvPr/>
        </p:nvSpPr>
        <p:spPr>
          <a:xfrm>
            <a:off x="8123627" y="6062501"/>
            <a:ext cx="362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das emissões globais de GEE.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B5EB8EF-CA38-5F56-CC8C-AD32BDF10A70}"/>
              </a:ext>
            </a:extLst>
          </p:cNvPr>
          <p:cNvSpPr txBox="1"/>
          <p:nvPr/>
        </p:nvSpPr>
        <p:spPr>
          <a:xfrm>
            <a:off x="2833408" y="6177897"/>
            <a:ext cx="3262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Banco Mundial (2023)</a:t>
            </a:r>
          </a:p>
        </p:txBody>
      </p:sp>
    </p:spTree>
    <p:extLst>
      <p:ext uri="{BB962C8B-B14F-4D97-AF65-F5344CB8AC3E}">
        <p14:creationId xmlns:p14="http://schemas.microsoft.com/office/powerpoint/2010/main" val="1069112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O Brasil está muito atrasado na regulamentação e criação do mercado regulado de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950CCE4-1EB8-62CB-A57A-08CDB1C7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1" y="1306257"/>
            <a:ext cx="11620500" cy="53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2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187134" y="2020114"/>
            <a:ext cx="5334237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Desafio da Retomada dos Investimentos em Infraestrutura</a:t>
            </a:r>
            <a:endParaRPr lang="pt-BR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</p:spTree>
    <p:extLst>
      <p:ext uri="{BB962C8B-B14F-4D97-AF65-F5344CB8AC3E}">
        <p14:creationId xmlns:p14="http://schemas.microsoft.com/office/powerpoint/2010/main" val="414492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20080" y="877114"/>
            <a:ext cx="5529190" cy="297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 da Retomada dos Investimentos em </a:t>
            </a:r>
            <a:r>
              <a:rPr lang="pt-BR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Infraestutura</a:t>
            </a:r>
            <a:endParaRPr lang="pt-B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t-B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gargalos importantes em setores chaves para produtividade da economia brasileira, de modo que a transição energética tem que coexistir com a retomada imediata dos investimentos. 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13E2DBA-0155-7E3B-929D-D2AF3DE9CCEC}"/>
              </a:ext>
            </a:extLst>
          </p:cNvPr>
          <p:cNvCxnSpPr/>
          <p:nvPr/>
        </p:nvCxnSpPr>
        <p:spPr>
          <a:xfrm>
            <a:off x="6096000" y="1321904"/>
            <a:ext cx="5463209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0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53036" y="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6020080" y="877114"/>
            <a:ext cx="5529190" cy="4264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 do Aquecimento Global</a:t>
            </a:r>
          </a:p>
          <a:p>
            <a:pPr>
              <a:lnSpc>
                <a:spcPct val="110000"/>
              </a:lnSpc>
            </a:pPr>
            <a:endParaRPr lang="pt-BR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menos que haja reduções imediatas, rápidas e em grande escala nas emissões de gases de efeito estufa, 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 o aquecimento a 1,5 ° C pode ser impossível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limitar o aquecimento global, são necessárias </a:t>
            </a:r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reduções fortes, rápidas e sustentadas de CO2, metano e outros gases de efeito estufa.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13E2DBA-0155-7E3B-929D-D2AF3DE9CCEC}"/>
              </a:ext>
            </a:extLst>
          </p:cNvPr>
          <p:cNvCxnSpPr/>
          <p:nvPr/>
        </p:nvCxnSpPr>
        <p:spPr>
          <a:xfrm>
            <a:off x="6096000" y="1321904"/>
            <a:ext cx="5463209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552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 hangingPunct="0">
              <a:spcAft>
                <a:spcPts val="200"/>
              </a:spcAft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Investimentos em Infraestrutura em Patamar Menor que 2014</a:t>
            </a:r>
          </a:p>
          <a:p>
            <a:pPr lvl="0" defTabSz="828675" hangingPunct="0">
              <a:spcAft>
                <a:spcPts val="200"/>
              </a:spcAft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9187FD-C868-AD7B-BE58-553D9169E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092" y="1109735"/>
            <a:ext cx="8813292" cy="41970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6290DA7-B427-B6E8-A575-A6F9D89270CB}"/>
              </a:ext>
            </a:extLst>
          </p:cNvPr>
          <p:cNvSpPr/>
          <p:nvPr/>
        </p:nvSpPr>
        <p:spPr>
          <a:xfrm>
            <a:off x="39756" y="1072741"/>
            <a:ext cx="3035065" cy="3384000"/>
          </a:xfrm>
          <a:prstGeom prst="rect">
            <a:avLst/>
          </a:prstGeom>
          <a:solidFill>
            <a:srgbClr val="FFFFFF"/>
          </a:solidFill>
          <a:ln w="53975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7B7B7B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A9E80D0-26FA-2C14-3F64-D11C438AFAC7}"/>
              </a:ext>
            </a:extLst>
          </p:cNvPr>
          <p:cNvSpPr txBox="1"/>
          <p:nvPr/>
        </p:nvSpPr>
        <p:spPr>
          <a:xfrm>
            <a:off x="906564" y="1142314"/>
            <a:ext cx="12593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E428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Destaques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075AFE4-EA6F-C366-9EB9-0B1678A382D6}"/>
              </a:ext>
            </a:extLst>
          </p:cNvPr>
          <p:cNvSpPr/>
          <p:nvPr/>
        </p:nvSpPr>
        <p:spPr>
          <a:xfrm>
            <a:off x="18692" y="1512714"/>
            <a:ext cx="3040380" cy="30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3975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Investimentos em infraestrutura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caíram 20% em dez anos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(2013-2022)</a:t>
            </a:r>
          </a:p>
          <a:p>
            <a:pPr marL="285750" marR="0" lvl="0" indent="-285750" algn="l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t-BR" sz="16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Investimento privado no mesmo patamar de 10 anos atrás, não compensou queda do investimento público</a:t>
            </a:r>
          </a:p>
        </p:txBody>
      </p:sp>
      <p:sp>
        <p:nvSpPr>
          <p:cNvPr id="13" name="CaixaDeTexto 42">
            <a:extLst>
              <a:ext uri="{FF2B5EF4-FFF2-40B4-BE49-F238E27FC236}">
                <a16:creationId xmlns:a16="http://schemas.microsoft.com/office/drawing/2014/main" id="{94565EB9-ED2D-862C-BB90-08E1893E1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076" y="6146248"/>
            <a:ext cx="5103356" cy="6097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noFill/>
            <a:prstDash val="sysDash"/>
            <a:miter lim="800000"/>
            <a:headEnd/>
            <a:tailEnd/>
          </a:ln>
        </p:spPr>
        <p:txBody>
          <a:bodyPr wrap="square" lIns="180000" tIns="180000" rIns="180000" bIns="180000" anchor="t" anchorCtr="0">
            <a:spAutoFit/>
          </a:bodyPr>
          <a:lstStyle>
            <a:defPPr>
              <a:defRPr lang="pt-BR"/>
            </a:defPPr>
            <a:lvl1pPr algn="ctr" defTabSz="914400" hangingPunct="0">
              <a:spcAft>
                <a:spcPts val="600"/>
              </a:spcAft>
              <a:defRPr sz="1600" b="1" u="sng" kern="0" cap="all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dirty="0">
                <a:solidFill>
                  <a:schemeClr val="bg1"/>
                </a:solidFill>
                <a:sym typeface="Calibri"/>
              </a:rPr>
              <a:t>Funding de longo prazo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B510741-F491-6489-BA1A-E1F04671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6" y="5430781"/>
            <a:ext cx="11149893" cy="6097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noFill/>
            <a:prstDash val="sysDash"/>
            <a:miter lim="800000"/>
            <a:headEnd/>
            <a:tailEnd/>
          </a:ln>
        </p:spPr>
        <p:txBody>
          <a:bodyPr wrap="square" lIns="180000" tIns="180000" rIns="180000" bIns="180000" anchor="t" anchorCtr="0">
            <a:sp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defTabSz="914400" hangingPunct="0">
              <a:spcAft>
                <a:spcPts val="600"/>
              </a:spcAft>
              <a:defRPr/>
            </a:pPr>
            <a:r>
              <a:rPr lang="pt-PT" sz="1600" u="sng" kern="0" cap="all" dirty="0">
                <a:solidFill>
                  <a:schemeClr val="bg1"/>
                </a:solidFill>
                <a:ea typeface="+mj-ea"/>
                <a:cs typeface="Arial" panose="020B0604020202020204" pitchFamily="34" charset="0"/>
                <a:sym typeface="Calibri"/>
              </a:rPr>
              <a:t>DESAFIO: Retormar patamares de investimento</a:t>
            </a:r>
          </a:p>
        </p:txBody>
      </p:sp>
      <p:sp>
        <p:nvSpPr>
          <p:cNvPr id="15" name="CaixaDeTexto 42">
            <a:extLst>
              <a:ext uri="{FF2B5EF4-FFF2-40B4-BE49-F238E27FC236}">
                <a16:creationId xmlns:a16="http://schemas.microsoft.com/office/drawing/2014/main" id="{FD4D19FA-4A7C-57C4-3287-CC9F52A7A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037" y="6146248"/>
            <a:ext cx="5103356" cy="6097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noFill/>
            <a:prstDash val="sysDash"/>
            <a:miter lim="800000"/>
            <a:headEnd/>
            <a:tailEnd/>
          </a:ln>
        </p:spPr>
        <p:txBody>
          <a:bodyPr wrap="square" lIns="180000" tIns="180000" rIns="180000" bIns="180000" anchor="t" anchorCtr="0">
            <a:spAutoFit/>
          </a:bodyPr>
          <a:lstStyle>
            <a:defPPr>
              <a:defRPr lang="pt-BR"/>
            </a:defPPr>
            <a:lvl1pPr algn="ctr" defTabSz="914400" hangingPunct="0">
              <a:spcAft>
                <a:spcPts val="600"/>
              </a:spcAft>
              <a:defRPr sz="1600" b="1" u="sng" kern="0" cap="all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dirty="0">
                <a:solidFill>
                  <a:schemeClr val="bg1"/>
                </a:solidFill>
                <a:sym typeface="Calibri"/>
              </a:rPr>
              <a:t>QUALIDADE DOS projetos</a:t>
            </a:r>
          </a:p>
        </p:txBody>
      </p:sp>
    </p:spTree>
    <p:extLst>
      <p:ext uri="{BB962C8B-B14F-4D97-AF65-F5344CB8AC3E}">
        <p14:creationId xmlns:p14="http://schemas.microsoft.com/office/powerpoint/2010/main" val="892575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Patamar dos Investimentos muito aquém do Necessário </a:t>
            </a:r>
          </a:p>
          <a:p>
            <a:pPr lvl="0" defTabSz="828675" hangingPunct="0">
              <a:spcAft>
                <a:spcPts val="200"/>
              </a:spcAft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5543C63-157F-67B8-4901-92DFE5CDD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57824"/>
              </p:ext>
            </p:extLst>
          </p:nvPr>
        </p:nvGraphicFramePr>
        <p:xfrm>
          <a:off x="151935" y="1742957"/>
          <a:ext cx="6421222" cy="4306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264">
                  <a:extLst>
                    <a:ext uri="{9D8B030D-6E8A-4147-A177-3AD203B41FA5}">
                      <a16:colId xmlns:a16="http://schemas.microsoft.com/office/drawing/2014/main" val="3426324060"/>
                    </a:ext>
                  </a:extLst>
                </a:gridCol>
                <a:gridCol w="1135395">
                  <a:extLst>
                    <a:ext uri="{9D8B030D-6E8A-4147-A177-3AD203B41FA5}">
                      <a16:colId xmlns:a16="http://schemas.microsoft.com/office/drawing/2014/main" val="4238064885"/>
                    </a:ext>
                  </a:extLst>
                </a:gridCol>
                <a:gridCol w="883084">
                  <a:extLst>
                    <a:ext uri="{9D8B030D-6E8A-4147-A177-3AD203B41FA5}">
                      <a16:colId xmlns:a16="http://schemas.microsoft.com/office/drawing/2014/main" val="556590606"/>
                    </a:ext>
                  </a:extLst>
                </a:gridCol>
                <a:gridCol w="1135395">
                  <a:extLst>
                    <a:ext uri="{9D8B030D-6E8A-4147-A177-3AD203B41FA5}">
                      <a16:colId xmlns:a16="http://schemas.microsoft.com/office/drawing/2014/main" val="3823961652"/>
                    </a:ext>
                  </a:extLst>
                </a:gridCol>
                <a:gridCol w="883084">
                  <a:extLst>
                    <a:ext uri="{9D8B030D-6E8A-4147-A177-3AD203B41FA5}">
                      <a16:colId xmlns:a16="http://schemas.microsoft.com/office/drawing/2014/main" val="643692391"/>
                    </a:ext>
                  </a:extLst>
                </a:gridCol>
              </a:tblGrid>
              <a:tr h="10079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Setor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 realizados em 2022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 necessários ao ano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65513"/>
                  </a:ext>
                </a:extLst>
              </a:tr>
              <a:tr h="54977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bi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PIB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bi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PIB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28964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 / Logística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196,2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2,26%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408411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Energia Elétrica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72,9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0,84%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511359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Telecomunicações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66,0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0,76%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341272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Saneamento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39,1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0,45%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652031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374,1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4,31%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563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4D769B34-ACF4-DA65-1E04-66DDB0E5874F}"/>
              </a:ext>
            </a:extLst>
          </p:cNvPr>
          <p:cNvSpPr txBox="1"/>
          <p:nvPr/>
        </p:nvSpPr>
        <p:spPr>
          <a:xfrm>
            <a:off x="151935" y="6212760"/>
            <a:ext cx="360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E428B"/>
                </a:solidFill>
                <a:effectLst/>
                <a:uLnTx/>
                <a:uFillTx/>
                <a:latin typeface="Calibri"/>
                <a:cs typeface="Helvetica"/>
              </a:rPr>
              <a:t>Fonte: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E428B"/>
                </a:solidFill>
                <a:effectLst/>
                <a:uLnTx/>
                <a:uFillTx/>
                <a:latin typeface="Calibri"/>
                <a:cs typeface="Helvetica"/>
              </a:rPr>
              <a:t>ABDIB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E428B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3C73B2D-772F-20B6-0A0D-B2641DFF6A01}"/>
              </a:ext>
            </a:extLst>
          </p:cNvPr>
          <p:cNvSpPr txBox="1"/>
          <p:nvPr/>
        </p:nvSpPr>
        <p:spPr>
          <a:xfrm>
            <a:off x="7007772" y="1105702"/>
            <a:ext cx="493339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b="1" dirty="0">
                <a:solidFill>
                  <a:srgbClr val="1E428B"/>
                </a:solidFill>
                <a:latin typeface="Arial"/>
                <a:cs typeface="Arial"/>
              </a:rPr>
              <a:t>Brasil necessita investimentos em infraestrutura de R$ 3,7+ trilhões nos próximos 10 anos</a:t>
            </a:r>
            <a:r>
              <a:rPr lang="en-US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</a:p>
          <a:p>
            <a:pPr algn="just"/>
            <a:endParaRPr lang="en-US" sz="2000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E428B"/>
                </a:solidFill>
                <a:latin typeface="Arial"/>
                <a:cs typeface="Arial"/>
              </a:rPr>
              <a:t>Energia: 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R$ 525bi para expansão da geração de energia </a:t>
            </a:r>
            <a:r>
              <a:rPr lang="en-US" sz="1600" dirty="0">
                <a:solidFill>
                  <a:srgbClr val="1E428B"/>
                </a:solidFill>
                <a:latin typeface="Arial"/>
                <a:cs typeface="Arial"/>
              </a:rPr>
              <a:t>​- 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R$ 1,05 trilhão para viabilizar indústria de hidrogênio verde.</a:t>
            </a:r>
            <a:r>
              <a:rPr lang="en-US" sz="1600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</a:p>
          <a:p>
            <a:pPr>
              <a:buChar char="•"/>
            </a:pPr>
            <a:endParaRPr lang="en-US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  <a:r>
              <a:rPr lang="pt-BR" b="1" dirty="0">
                <a:solidFill>
                  <a:srgbClr val="1E428B"/>
                </a:solidFill>
                <a:latin typeface="Arial"/>
                <a:cs typeface="Arial"/>
              </a:rPr>
              <a:t>Saneamento Básico: 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Investimentos estimados em R$ 390bi nos próximos 10 anos para universalizar o atendimento</a:t>
            </a:r>
            <a:r>
              <a:rPr lang="en-US" sz="1600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</a:p>
          <a:p>
            <a:pPr>
              <a:buChar char="•"/>
            </a:pPr>
            <a:endParaRPr lang="en-US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E428B"/>
                </a:solidFill>
                <a:latin typeface="Arial"/>
                <a:cs typeface="Arial"/>
              </a:rPr>
              <a:t>Mobilidade urbana</a:t>
            </a:r>
            <a:r>
              <a:rPr lang="pt-BR" dirty="0">
                <a:solidFill>
                  <a:srgbClr val="1E428B"/>
                </a:solidFill>
                <a:latin typeface="Arial"/>
                <a:cs typeface="Arial"/>
              </a:rPr>
              <a:t>: 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CAPEX potencial de R$263bi para </a:t>
            </a:r>
            <a:r>
              <a:rPr lang="pt-BR" sz="1600" dirty="0" err="1">
                <a:solidFill>
                  <a:srgbClr val="1E428B"/>
                </a:solidFill>
                <a:latin typeface="Arial"/>
                <a:cs typeface="Arial"/>
              </a:rPr>
              <a:t>eletromobilidade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 (100mil ônibus urbanos). BNDES está desenvolvendo uma carteira de projetos para as 21 regiões metropolitanas do país.</a:t>
            </a:r>
            <a:r>
              <a:rPr lang="en-US" sz="1600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</a:p>
          <a:p>
            <a:pPr>
              <a:buChar char="•"/>
            </a:pPr>
            <a:endParaRPr lang="en-US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E428B"/>
                </a:solidFill>
                <a:latin typeface="Arial"/>
                <a:cs typeface="Arial"/>
              </a:rPr>
              <a:t>Transportes e Logística</a:t>
            </a:r>
            <a:r>
              <a:rPr lang="pt-BR" dirty="0">
                <a:solidFill>
                  <a:srgbClr val="1E428B"/>
                </a:solidFill>
                <a:latin typeface="Arial"/>
                <a:cs typeface="Arial"/>
              </a:rPr>
              <a:t>: </a:t>
            </a:r>
            <a:r>
              <a:rPr lang="pt-BR" sz="1600" dirty="0">
                <a:solidFill>
                  <a:srgbClr val="1E428B"/>
                </a:solidFill>
                <a:latin typeface="Arial"/>
                <a:cs typeface="Arial"/>
              </a:rPr>
              <a:t>Investimentos estimados de ~R$ 2 trilhões, leilões de concessão previstos para próximos 4 anos</a:t>
            </a:r>
            <a:r>
              <a:rPr lang="en-US" sz="1600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1827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Case </a:t>
            </a:r>
            <a:r>
              <a:rPr lang="pt-BR" sz="1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001: Eletrificação da Frota de Ônibus</a:t>
            </a:r>
          </a:p>
          <a:p>
            <a:pPr lvl="0" defTabSz="828675" hangingPunct="0">
              <a:spcAft>
                <a:spcPts val="200"/>
              </a:spcAft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F02322-AA0C-8745-E147-037439D9BB72}"/>
              </a:ext>
            </a:extLst>
          </p:cNvPr>
          <p:cNvSpPr txBox="1"/>
          <p:nvPr/>
        </p:nvSpPr>
        <p:spPr>
          <a:xfrm>
            <a:off x="465451" y="3949418"/>
            <a:ext cx="5186153" cy="2613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ü"/>
              <a:defRPr sz="1600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1E428B"/>
                </a:solidFill>
              </a:rPr>
              <a:t>OPORTUNIDADES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>
              <a:solidFill>
                <a:srgbClr val="1E428B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E428B"/>
                </a:solidFill>
              </a:rPr>
              <a:t>Tendência mundial de eletrificação de ônibus urbanos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E428B"/>
                </a:solidFill>
              </a:rPr>
              <a:t>São Paulo regulamentou redução de 95% das emissões até 2038. Outros municípios com planos para elétricos.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E428B"/>
                </a:solidFill>
              </a:rPr>
              <a:t>Cadeia Produtiva: </a:t>
            </a:r>
          </a:p>
          <a:p>
            <a:pPr marL="742894" lvl="1" indent="-285750">
              <a:buFont typeface="Wingdings" panose="05000000000000000000" pitchFamily="2" charset="2"/>
              <a:buChar char="§"/>
            </a:pPr>
            <a:r>
              <a:rPr lang="pt-BR" sz="12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Fabricantes credenciados na FINAME (BYD, Eletra, Mercedes, Marcopolo)</a:t>
            </a:r>
          </a:p>
          <a:p>
            <a:pPr marL="742894" lvl="1" indent="-285750">
              <a:buFont typeface="Wingdings" panose="05000000000000000000" pitchFamily="2" charset="2"/>
              <a:buChar char="§"/>
            </a:pPr>
            <a:r>
              <a:rPr lang="pt-BR" sz="12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WEG credenciada para motor elétrico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rgbClr val="1E428B"/>
                </a:solidFill>
                <a:sym typeface="Wingdings" panose="05000000000000000000" pitchFamily="2" charset="2"/>
              </a:rPr>
              <a:t>Fabricação de Baterias (P&amp;D)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>
              <a:solidFill>
                <a:srgbClr val="1E428B"/>
              </a:solidFill>
              <a:sym typeface="Wingdings" panose="05000000000000000000" pitchFamily="2" charset="2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1C517B8-A0BA-391F-B62C-0F4D19120735}"/>
              </a:ext>
            </a:extLst>
          </p:cNvPr>
          <p:cNvSpPr/>
          <p:nvPr/>
        </p:nvSpPr>
        <p:spPr>
          <a:xfrm>
            <a:off x="391813" y="4075682"/>
            <a:ext cx="5229747" cy="2613182"/>
          </a:xfrm>
          <a:prstGeom prst="rect">
            <a:avLst/>
          </a:prstGeom>
          <a:noFill/>
          <a:ln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1EC6109-507C-241A-F080-17A6C3B3D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46" t="6368" r="14084" b="21880"/>
          <a:stretch/>
        </p:blipFill>
        <p:spPr>
          <a:xfrm>
            <a:off x="11037833" y="947501"/>
            <a:ext cx="746044" cy="541874"/>
          </a:xfrm>
          <a:prstGeom prst="rect">
            <a:avLst/>
          </a:prstGeom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5A40BB79-028F-B8B5-917D-D2C382B77FA0}"/>
              </a:ext>
            </a:extLst>
          </p:cNvPr>
          <p:cNvSpPr/>
          <p:nvPr/>
        </p:nvSpPr>
        <p:spPr>
          <a:xfrm>
            <a:off x="5881008" y="1287878"/>
            <a:ext cx="227493" cy="267629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28B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FCBC72-96D5-6220-4F04-EC7B1D792B5D}"/>
              </a:ext>
            </a:extLst>
          </p:cNvPr>
          <p:cNvSpPr txBox="1"/>
          <p:nvPr/>
        </p:nvSpPr>
        <p:spPr>
          <a:xfrm>
            <a:off x="6155429" y="1158166"/>
            <a:ext cx="4088885" cy="575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ü"/>
              <a:defRPr sz="1600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rgbClr val="1E428B"/>
                </a:solidFill>
              </a:rPr>
              <a:t>89% emissões Transporte Urbano (2021)</a:t>
            </a:r>
          </a:p>
          <a:p>
            <a:pPr marL="0" indent="0">
              <a:buNone/>
            </a:pPr>
            <a:r>
              <a:rPr lang="pt-BR" dirty="0">
                <a:solidFill>
                  <a:srgbClr val="1E428B"/>
                </a:solidFill>
              </a:rPr>
              <a:t>5% emissões Setor de Transporte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34C137-D47C-EE56-46A1-48F9CCDB7E41}"/>
              </a:ext>
            </a:extLst>
          </p:cNvPr>
          <p:cNvSpPr txBox="1"/>
          <p:nvPr/>
        </p:nvSpPr>
        <p:spPr>
          <a:xfrm>
            <a:off x="5799348" y="2203892"/>
            <a:ext cx="4934577" cy="1281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ü"/>
              <a:defRPr sz="1600" ker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1E428B"/>
                </a:solidFill>
              </a:rPr>
              <a:t>Exportação, tecnologia e empregos: </a:t>
            </a:r>
            <a:r>
              <a:rPr lang="pt-BR" dirty="0">
                <a:solidFill>
                  <a:srgbClr val="1E428B"/>
                </a:solidFill>
              </a:rPr>
              <a:t>Adensamento de cadeia em segmento portador de futuro.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1E428B"/>
                </a:solidFill>
              </a:rPr>
              <a:t>Benefícios Sociais</a:t>
            </a:r>
            <a:r>
              <a:rPr lang="pt-BR" dirty="0">
                <a:solidFill>
                  <a:srgbClr val="1E428B"/>
                </a:solidFill>
              </a:rPr>
              <a:t>: conforto térmico, melhoria do ar e redução de ruídos.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rgbClr val="1E428B"/>
                </a:solidFill>
              </a:rPr>
              <a:t>Menor OPEX </a:t>
            </a:r>
            <a:r>
              <a:rPr lang="pt-BR" b="0" dirty="0">
                <a:solidFill>
                  <a:srgbClr val="1E428B"/>
                </a:solidFill>
              </a:rPr>
              <a:t>(eletricidade e manutenção) e </a:t>
            </a:r>
            <a:r>
              <a:rPr lang="pt-BR" b="1" dirty="0">
                <a:solidFill>
                  <a:srgbClr val="1E428B"/>
                </a:solidFill>
              </a:rPr>
              <a:t>maior vida útil </a:t>
            </a:r>
            <a:r>
              <a:rPr lang="pt-BR" b="0" dirty="0">
                <a:solidFill>
                  <a:srgbClr val="1E428B"/>
                </a:solidFill>
              </a:rPr>
              <a:t>(15 anos)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264B361-6243-4F2B-A2C0-3D195DFA0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3"/>
          <a:stretch/>
        </p:blipFill>
        <p:spPr bwMode="auto">
          <a:xfrm>
            <a:off x="521340" y="1963733"/>
            <a:ext cx="884454" cy="9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FA33745-C67B-0E3B-E8AD-99BA1DE4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37" y="1837322"/>
            <a:ext cx="813738" cy="5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BFDF7B0-4448-51CC-7C30-C6183A499251}"/>
              </a:ext>
            </a:extLst>
          </p:cNvPr>
          <p:cNvSpPr txBox="1"/>
          <p:nvPr/>
        </p:nvSpPr>
        <p:spPr>
          <a:xfrm>
            <a:off x="5851629" y="3814259"/>
            <a:ext cx="5787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custo do Ônibus elétrico: 3x mais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infraestrutura de recarga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Ganhos de escala e P&amp;D para redução de custos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Competitividade do ônibus a diesel e resistência à eletrificação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Modelo de Negócios: viabilizar parcerias/novos players, garantir capacidade de financiamento, possibilidades de novas modelagens (papel relevante do setor público)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137CC21-0257-EAB9-8CCF-8AC65B469042}"/>
              </a:ext>
            </a:extLst>
          </p:cNvPr>
          <p:cNvSpPr/>
          <p:nvPr/>
        </p:nvSpPr>
        <p:spPr>
          <a:xfrm>
            <a:off x="5840733" y="4124473"/>
            <a:ext cx="5998842" cy="2554545"/>
          </a:xfrm>
          <a:prstGeom prst="rect">
            <a:avLst/>
          </a:prstGeom>
          <a:noFill/>
          <a:ln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D45E0E3-85F2-64C7-6976-115285C6DA7A}"/>
              </a:ext>
            </a:extLst>
          </p:cNvPr>
          <p:cNvSpPr txBox="1"/>
          <p:nvPr/>
        </p:nvSpPr>
        <p:spPr>
          <a:xfrm>
            <a:off x="1458075" y="1246669"/>
            <a:ext cx="38836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Frota total BR: 107.000 ônibus </a:t>
            </a:r>
            <a:r>
              <a:rPr lang="pt-BR" sz="12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(apenas 350 elétricos)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 necessário: R$ 214 bi </a:t>
            </a: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Brasil </a:t>
            </a:r>
            <a:endParaRPr lang="pt-BR" sz="1200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Estima-se que com a capacidade atual, a renovação da frota ocorreria em 13 anos (sem exportação)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Possibilidade de conversão da capacidade de diesel para elétrico</a:t>
            </a:r>
          </a:p>
        </p:txBody>
      </p:sp>
    </p:spTree>
    <p:extLst>
      <p:ext uri="{BB962C8B-B14F-4D97-AF65-F5344CB8AC3E}">
        <p14:creationId xmlns:p14="http://schemas.microsoft.com/office/powerpoint/2010/main" val="4068235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Case </a:t>
            </a:r>
            <a:r>
              <a:rPr lang="pt-BR" sz="1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pt-BR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002: Sistema de Metrô (PPP Linha Laranja – Metrô de SP)</a:t>
            </a:r>
          </a:p>
          <a:p>
            <a:pPr lvl="0" defTabSz="828675" hangingPunct="0">
              <a:spcAft>
                <a:spcPts val="200"/>
              </a:spcAft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65EBDD-6A45-E34D-4B52-EE03F6B4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" y="1111410"/>
            <a:ext cx="5636563" cy="24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C895691-5731-9A40-38D1-C7B44B01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" y="3600450"/>
            <a:ext cx="563656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3EBA6CE-5FA8-D944-82E3-6A2C5D04292B}"/>
              </a:ext>
            </a:extLst>
          </p:cNvPr>
          <p:cNvSpPr txBox="1"/>
          <p:nvPr/>
        </p:nvSpPr>
        <p:spPr>
          <a:xfrm>
            <a:off x="5857170" y="1797786"/>
            <a:ext cx="6179117" cy="1477325"/>
          </a:xfrm>
          <a:prstGeom prst="rect">
            <a:avLst/>
          </a:prstGeom>
          <a:noFill/>
          <a:ln w="25400" cap="flat">
            <a:solidFill>
              <a:srgbClr val="1E42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pt-BR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6 (Laranja) Metrô SP: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projeto de mobilidade da América Latina, estruturado sob a modalidade de PPP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Prazo: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anos (5 anos de construção + 19 de operação)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1400" b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CAPEX:</a:t>
            </a:r>
            <a:r>
              <a:rPr lang="pt-BR" sz="14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R$ 17 bilhões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</a:t>
            </a:r>
            <a:r>
              <a:rPr lang="pt-B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endParaRPr lang="pt-BR" sz="1400" b="1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">
            <a:extLst>
              <a:ext uri="{FF2B5EF4-FFF2-40B4-BE49-F238E27FC236}">
                <a16:creationId xmlns:a16="http://schemas.microsoft.com/office/drawing/2014/main" id="{7CDF1C3A-D091-9171-17A3-7A2526AC797F}"/>
              </a:ext>
            </a:extLst>
          </p:cNvPr>
          <p:cNvSpPr txBox="1"/>
          <p:nvPr/>
        </p:nvSpPr>
        <p:spPr>
          <a:xfrm>
            <a:off x="5857170" y="1480255"/>
            <a:ext cx="6179117" cy="338552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pt-BR"/>
            </a:defPPr>
            <a:lvl1pPr marL="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1600" b="1" dirty="0">
                <a:solidFill>
                  <a:schemeClr val="bg1"/>
                </a:solidFill>
                <a:highlight>
                  <a:srgbClr val="005287"/>
                </a:highlight>
                <a:latin typeface="+mj-lt"/>
                <a:ea typeface="+mj-ea"/>
                <a:cs typeface="+mj-cs"/>
              </a:rPr>
              <a:t>PROJETO</a:t>
            </a:r>
            <a:endParaRPr kumimoji="0" lang="pt-BR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5287"/>
              </a:highligh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CaixaDeTexto 1">
            <a:extLst>
              <a:ext uri="{FF2B5EF4-FFF2-40B4-BE49-F238E27FC236}">
                <a16:creationId xmlns:a16="http://schemas.microsoft.com/office/drawing/2014/main" id="{9B54DF15-08E9-F7D4-5E0C-C10824615DE4}"/>
              </a:ext>
            </a:extLst>
          </p:cNvPr>
          <p:cNvSpPr txBox="1"/>
          <p:nvPr/>
        </p:nvSpPr>
        <p:spPr>
          <a:xfrm>
            <a:off x="5856436" y="3805759"/>
            <a:ext cx="6179118" cy="2846931"/>
          </a:xfrm>
          <a:prstGeom prst="rect">
            <a:avLst/>
          </a:prstGeom>
          <a:noFill/>
          <a:ln w="25400" cap="flat">
            <a:solidFill>
              <a:srgbClr val="1E42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pt-BR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 na modalidade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FINANCE NON RECOURSE</a:t>
            </a:r>
            <a:endParaRPr lang="pt-B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BNDES: R$ 6,9 bi para Concessionária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Estruturação inovadora no mercado brasileiro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 assunção de risco de pelos credores e fiadores, inclusive na fase de construção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 financeiras privadas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 projeto conta com instituições financeiras privadas que assumem parte dos riscos ligados à construção e à performance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Adoção de melhores práticas para contratos de construção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adoção de melhores práticas internacionais para elaboração do contrato de EPC, com constituição de pacote de garantias em prol da concessionária, de modo a mitigar os riscos de construção.</a:t>
            </a:r>
          </a:p>
        </p:txBody>
      </p:sp>
      <p:sp>
        <p:nvSpPr>
          <p:cNvPr id="24" name="CaixaDeTexto 2">
            <a:extLst>
              <a:ext uri="{FF2B5EF4-FFF2-40B4-BE49-F238E27FC236}">
                <a16:creationId xmlns:a16="http://schemas.microsoft.com/office/drawing/2014/main" id="{99891F03-625A-6C61-6F6D-7815D3DA9C0B}"/>
              </a:ext>
            </a:extLst>
          </p:cNvPr>
          <p:cNvSpPr txBox="1"/>
          <p:nvPr/>
        </p:nvSpPr>
        <p:spPr>
          <a:xfrm>
            <a:off x="5856436" y="3467207"/>
            <a:ext cx="6173128" cy="338552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pt-BR"/>
            </a:defPPr>
            <a:lvl1pPr marL="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1600" b="1" dirty="0">
                <a:solidFill>
                  <a:schemeClr val="bg1"/>
                </a:solidFill>
                <a:highlight>
                  <a:srgbClr val="005287"/>
                </a:highlight>
                <a:latin typeface="+mj-lt"/>
                <a:ea typeface="+mj-ea"/>
                <a:cs typeface="+mj-cs"/>
              </a:rPr>
              <a:t>FINANCIAMENTO</a:t>
            </a:r>
            <a:endParaRPr kumimoji="0" lang="pt-BR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5287"/>
              </a:highlight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771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170620" y="-4599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881342-9509-FB07-16ED-02F964F384B2}"/>
              </a:ext>
            </a:extLst>
          </p:cNvPr>
          <p:cNvSpPr/>
          <p:nvPr/>
        </p:nvSpPr>
        <p:spPr>
          <a:xfrm>
            <a:off x="5629036" y="1879829"/>
            <a:ext cx="5929818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25500" hangingPunct="0">
              <a:lnSpc>
                <a:spcPct val="150000"/>
              </a:lnSpc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venir Next Regular"/>
              </a:rPr>
              <a:t>Parceria BNDES, Bancos Privados e Mercado de Capitais</a:t>
            </a:r>
            <a:endParaRPr lang="pt-BR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</p:spTree>
    <p:extLst>
      <p:ext uri="{BB962C8B-B14F-4D97-AF65-F5344CB8AC3E}">
        <p14:creationId xmlns:p14="http://schemas.microsoft.com/office/powerpoint/2010/main" val="55886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91820" y="5813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Parceria BNDES, Bancos Privados e Mercado de Capitais 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4362E8-3019-F42C-8C90-0A103FE2B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34369"/>
              </p:ext>
            </p:extLst>
          </p:nvPr>
        </p:nvGraphicFramePr>
        <p:xfrm>
          <a:off x="136424" y="2977562"/>
          <a:ext cx="4204124" cy="395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09B224F-101B-5C3B-710C-18FB7226C3F2}"/>
              </a:ext>
            </a:extLst>
          </p:cNvPr>
          <p:cNvSpPr txBox="1"/>
          <p:nvPr/>
        </p:nvSpPr>
        <p:spPr>
          <a:xfrm>
            <a:off x="3480496" y="1271957"/>
            <a:ext cx="87419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17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pode se tornar uma </a:t>
            </a:r>
            <a:r>
              <a:rPr lang="pt-BR" sz="17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potência verde e sustentável de baixo carbono e biodiversidade</a:t>
            </a:r>
            <a:r>
              <a:rPr lang="pt-BR" sz="17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sendo a primeira grande economia a completar a transição energética. País tem vantagens por sua matriz de energia limpa.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1700" b="1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</a:t>
            </a:r>
            <a:r>
              <a:rPr lang="pt-BR" sz="1700" b="1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b="1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t-BR" sz="1700" b="1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b="1" i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pt-BR" sz="1700" b="1" i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2022</a:t>
            </a:r>
            <a:r>
              <a:rPr lang="pt-BR" sz="17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Green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Deal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Industrial </a:t>
            </a:r>
            <a:r>
              <a:rPr lang="pt-BR" altLang="pt-BR" sz="1700" b="1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Plan</a:t>
            </a:r>
            <a:r>
              <a:rPr lang="pt-BR" altLang="pt-BR" sz="17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2023 </a:t>
            </a:r>
            <a:r>
              <a:rPr lang="pt-BR" altLang="pt-BR" sz="17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impõe desafios adicionais ao Brasil na atração de investimentos.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17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Podemos enfrentar </a:t>
            </a:r>
            <a:r>
              <a:rPr lang="pt-BR" sz="17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gargalos de insumos e mão de obra qualificada</a:t>
            </a:r>
            <a:r>
              <a:rPr lang="pt-BR" sz="1700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em função do grande período sem investimentos significativos.</a:t>
            </a:r>
            <a:endParaRPr lang="pt-BR" sz="1700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pt-BR" sz="1700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42D21700-4550-6852-53FF-4BC8A9024FEE}"/>
              </a:ext>
            </a:extLst>
          </p:cNvPr>
          <p:cNvSpPr/>
          <p:nvPr/>
        </p:nvSpPr>
        <p:spPr>
          <a:xfrm>
            <a:off x="6789683" y="3922983"/>
            <a:ext cx="1692165" cy="775138"/>
          </a:xfrm>
          <a:prstGeom prst="downArrow">
            <a:avLst/>
          </a:prstGeom>
          <a:gradFill>
            <a:gsLst>
              <a:gs pos="42000">
                <a:schemeClr val="accent6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053057-321D-0146-A554-39C31611C526}"/>
              </a:ext>
            </a:extLst>
          </p:cNvPr>
          <p:cNvSpPr txBox="1"/>
          <p:nvPr/>
        </p:nvSpPr>
        <p:spPr>
          <a:xfrm>
            <a:off x="5675586" y="5139557"/>
            <a:ext cx="572813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Não se trata de uma </a:t>
            </a:r>
            <a:r>
              <a:rPr lang="pt-BR" sz="1700" b="1" dirty="0">
                <a:solidFill>
                  <a:srgbClr val="1E428B"/>
                </a:solidFill>
                <a:latin typeface="Arial"/>
                <a:cs typeface="Arial"/>
              </a:rPr>
              <a:t>competição por poucos projetos, 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mas um gigantesco esforço para </a:t>
            </a:r>
            <a:r>
              <a:rPr lang="pt-BR" sz="1700" b="1" dirty="0">
                <a:solidFill>
                  <a:srgbClr val="1E428B"/>
                </a:solidFill>
                <a:latin typeface="Arial"/>
                <a:cs typeface="Arial"/>
              </a:rPr>
              <a:t>recuperar o nível de investimento do país e modernizar a infraestrutura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 cujo montante de investimentos nos últimos anos ficou muito aquém do necessário</a:t>
            </a:r>
            <a:endParaRPr lang="pt-BR" sz="1700" dirty="0">
              <a:solidFill>
                <a:srgbClr val="1E42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70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71500" y="0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Parceria BNDES, Bancos Privados e Mercado de Capitais 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4362E8-3019-F42C-8C90-0A103FE2B4DD}"/>
              </a:ext>
            </a:extLst>
          </p:cNvPr>
          <p:cNvGraphicFramePr/>
          <p:nvPr/>
        </p:nvGraphicFramePr>
        <p:xfrm>
          <a:off x="136424" y="2977562"/>
          <a:ext cx="4204124" cy="395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C565B7F1-12F7-A124-3D10-6506A5829EED}"/>
              </a:ext>
            </a:extLst>
          </p:cNvPr>
          <p:cNvSpPr txBox="1"/>
          <p:nvPr/>
        </p:nvSpPr>
        <p:spPr>
          <a:xfrm>
            <a:off x="5118552" y="1502689"/>
            <a:ext cx="70734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pt-BR" sz="1800" dirty="0">
                <a:solidFill>
                  <a:srgbClr val="1E428B"/>
                </a:solidFill>
                <a:latin typeface="Arial"/>
                <a:cs typeface="Arial"/>
              </a:rPr>
              <a:t>a estruturação de  bons projetos no mercado local;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pt-BR" sz="1800" dirty="0">
                <a:solidFill>
                  <a:srgbClr val="1E428B"/>
                </a:solidFill>
                <a:latin typeface="Arial"/>
                <a:cs typeface="Arial"/>
              </a:rPr>
              <a:t>a captação de recursos no mercado internacional, hoje disponível em grande montante; 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pt-BR" sz="1800" dirty="0">
                <a:solidFill>
                  <a:srgbClr val="1E428B"/>
                </a:solidFill>
                <a:latin typeface="Arial"/>
                <a:cs typeface="Arial"/>
              </a:rPr>
              <a:t>a atração de novos players interessados em investir em energia renovável e descarbonização;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pt-BR" sz="1800" dirty="0">
                <a:solidFill>
                  <a:srgbClr val="1E428B"/>
                </a:solidFill>
                <a:latin typeface="Arial"/>
                <a:cs typeface="Arial"/>
              </a:rPr>
              <a:t>o fomento de novas operações de mercado de capitais;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a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divisão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de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risco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, dado o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porte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dos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projetos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e o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montante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global de Investimentos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necessários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; e 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o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apoio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à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reindustrialização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verde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em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especial do </a:t>
            </a:r>
            <a:r>
              <a:rPr lang="en-US" sz="1800" dirty="0" err="1">
                <a:solidFill>
                  <a:srgbClr val="1E428B"/>
                </a:solidFill>
                <a:latin typeface="Arial"/>
                <a:cs typeface="Arial"/>
              </a:rPr>
              <a:t>setores</a:t>
            </a:r>
            <a:r>
              <a:rPr lang="en-US" sz="1800" dirty="0">
                <a:solidFill>
                  <a:srgbClr val="1E428B"/>
                </a:solidFill>
                <a:latin typeface="Arial"/>
                <a:cs typeface="Arial"/>
              </a:rPr>
              <a:t> </a:t>
            </a:r>
            <a:r>
              <a:rPr lang="en-US" sz="1800" i="1" dirty="0">
                <a:solidFill>
                  <a:srgbClr val="1E428B"/>
                </a:solidFill>
                <a:latin typeface="Arial"/>
                <a:cs typeface="Arial"/>
              </a:rPr>
              <a:t>hard to abate</a:t>
            </a:r>
          </a:p>
          <a:p>
            <a:pPr>
              <a:spcAft>
                <a:spcPts val="1200"/>
              </a:spcAft>
            </a:pPr>
            <a:r>
              <a:rPr lang="pt-BR" sz="1800" dirty="0">
                <a:solidFill>
                  <a:srgbClr val="1E428B"/>
                </a:solidFill>
                <a:latin typeface="Arial"/>
                <a:cs typeface="Arial"/>
              </a:rPr>
              <a:t>​</a:t>
            </a:r>
            <a:endParaRPr lang="pt-BR" dirty="0">
              <a:solidFill>
                <a:srgbClr val="1E428B"/>
              </a:solidFill>
            </a:endParaRPr>
          </a:p>
        </p:txBody>
      </p:sp>
      <p:pic>
        <p:nvPicPr>
          <p:cNvPr id="11" name="Gráfico 10" descr="Sinal de polegar para cima com preenchimento sólido">
            <a:extLst>
              <a:ext uri="{FF2B5EF4-FFF2-40B4-BE49-F238E27FC236}">
                <a16:creationId xmlns:a16="http://schemas.microsoft.com/office/drawing/2014/main" id="{63A16622-5C9E-4E24-5226-959C33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0698" y="1502689"/>
            <a:ext cx="427854" cy="427854"/>
          </a:xfrm>
          <a:prstGeom prst="rect">
            <a:avLst/>
          </a:prstGeom>
        </p:spPr>
      </p:pic>
      <p:pic>
        <p:nvPicPr>
          <p:cNvPr id="12" name="Gráfico 11" descr="Sinal de polegar para cima com preenchimento sólido">
            <a:extLst>
              <a:ext uri="{FF2B5EF4-FFF2-40B4-BE49-F238E27FC236}">
                <a16:creationId xmlns:a16="http://schemas.microsoft.com/office/drawing/2014/main" id="{193EE4DE-D1A1-DB30-000F-11A0907C6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3910" y="2022948"/>
            <a:ext cx="427854" cy="427854"/>
          </a:xfrm>
          <a:prstGeom prst="rect">
            <a:avLst/>
          </a:prstGeom>
        </p:spPr>
      </p:pic>
      <p:pic>
        <p:nvPicPr>
          <p:cNvPr id="13" name="Gráfico 12" descr="Sinal de polegar para cima com preenchimento sólido">
            <a:extLst>
              <a:ext uri="{FF2B5EF4-FFF2-40B4-BE49-F238E27FC236}">
                <a16:creationId xmlns:a16="http://schemas.microsoft.com/office/drawing/2014/main" id="{F821BAAA-4871-A090-455A-6F039B750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9678" y="2837492"/>
            <a:ext cx="427854" cy="427854"/>
          </a:xfrm>
          <a:prstGeom prst="rect">
            <a:avLst/>
          </a:prstGeom>
        </p:spPr>
      </p:pic>
      <p:pic>
        <p:nvPicPr>
          <p:cNvPr id="14" name="Gráfico 13" descr="Sinal de polegar para cima com preenchimento sólido">
            <a:extLst>
              <a:ext uri="{FF2B5EF4-FFF2-40B4-BE49-F238E27FC236}">
                <a16:creationId xmlns:a16="http://schemas.microsoft.com/office/drawing/2014/main" id="{1DD67E6E-AC02-F976-B6F8-95170B3AB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3911" y="3746635"/>
            <a:ext cx="427854" cy="427854"/>
          </a:xfrm>
          <a:prstGeom prst="rect">
            <a:avLst/>
          </a:prstGeom>
        </p:spPr>
      </p:pic>
      <p:pic>
        <p:nvPicPr>
          <p:cNvPr id="15" name="Gráfico 14" descr="Sinal de polegar para cima com preenchimento sólido">
            <a:extLst>
              <a:ext uri="{FF2B5EF4-FFF2-40B4-BE49-F238E27FC236}">
                <a16:creationId xmlns:a16="http://schemas.microsoft.com/office/drawing/2014/main" id="{26A31A1A-E3EE-63EC-9D2C-DDB0E7E1F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0186" y="4277408"/>
            <a:ext cx="427854" cy="427854"/>
          </a:xfrm>
          <a:prstGeom prst="rect">
            <a:avLst/>
          </a:prstGeom>
        </p:spPr>
      </p:pic>
      <p:pic>
        <p:nvPicPr>
          <p:cNvPr id="16" name="Gráfico 15" descr="Sinal de polegar para cima com preenchimento sólido">
            <a:extLst>
              <a:ext uri="{FF2B5EF4-FFF2-40B4-BE49-F238E27FC236}">
                <a16:creationId xmlns:a16="http://schemas.microsoft.com/office/drawing/2014/main" id="{F8EB117E-662B-93C6-6106-DA288E030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4936" y="5081448"/>
            <a:ext cx="427854" cy="4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62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71500" y="0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Nossa Visão de Desenvolvimento Sustentável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D5E72C-468E-880B-3F17-1BC29E72B1D3}"/>
              </a:ext>
            </a:extLst>
          </p:cNvPr>
          <p:cNvSpPr txBox="1"/>
          <p:nvPr/>
        </p:nvSpPr>
        <p:spPr>
          <a:xfrm>
            <a:off x="1232636" y="1461933"/>
            <a:ext cx="2821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Energética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3C3A86-615E-0473-5030-27269537D5EE}"/>
              </a:ext>
            </a:extLst>
          </p:cNvPr>
          <p:cNvSpPr txBox="1"/>
          <p:nvPr/>
        </p:nvSpPr>
        <p:spPr>
          <a:xfrm>
            <a:off x="1068089" y="4238130"/>
            <a:ext cx="2689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Reindustrialização de Baixo Carbono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5CEC34-9E4F-2244-75EB-170D09820A86}"/>
              </a:ext>
            </a:extLst>
          </p:cNvPr>
          <p:cNvSpPr txBox="1"/>
          <p:nvPr/>
        </p:nvSpPr>
        <p:spPr>
          <a:xfrm>
            <a:off x="5144119" y="1405087"/>
            <a:ext cx="2556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e Mobilidade de Baixo Carbono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D4B5D2-A55F-6627-AB17-0A0C906FC075}"/>
              </a:ext>
            </a:extLst>
          </p:cNvPr>
          <p:cNvSpPr txBox="1"/>
          <p:nvPr/>
        </p:nvSpPr>
        <p:spPr>
          <a:xfrm>
            <a:off x="8835166" y="4200030"/>
            <a:ext cx="2768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e Sistemas Alimentares Sustentáveis</a:t>
            </a:r>
          </a:p>
          <a:p>
            <a:endParaRPr lang="pt-BR" sz="1600" b="1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C6E9095-BED9-DD67-6032-CB4FD3D63700}"/>
              </a:ext>
            </a:extLst>
          </p:cNvPr>
          <p:cNvSpPr txBox="1"/>
          <p:nvPr/>
        </p:nvSpPr>
        <p:spPr>
          <a:xfrm>
            <a:off x="8009469" y="4997997"/>
            <a:ext cx="346174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alimentar, Agroecologia e Agricultura Familiar</a:t>
            </a:r>
          </a:p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Bioinsumos</a:t>
            </a:r>
            <a:endParaRPr lang="pt-BR" sz="14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Recuperação Áreas degradadas</a:t>
            </a:r>
          </a:p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Rastreamento da cadeia pecuária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224C1B-5352-DBD4-93C4-CA58FFA677A7}"/>
              </a:ext>
            </a:extLst>
          </p:cNvPr>
          <p:cNvSpPr txBox="1"/>
          <p:nvPr/>
        </p:nvSpPr>
        <p:spPr>
          <a:xfrm>
            <a:off x="431528" y="2126948"/>
            <a:ext cx="360769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Renováveis (Solar, Eólica, Eólica Offshore)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Biocombustíveis &amp; Combustíveis sustentáveis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Hidrogênio de Baixo Carbono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Armazenamento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681E775-070E-C2F8-DDAB-5C42973EF7F2}"/>
              </a:ext>
            </a:extLst>
          </p:cNvPr>
          <p:cNvSpPr txBox="1"/>
          <p:nvPr/>
        </p:nvSpPr>
        <p:spPr>
          <a:xfrm>
            <a:off x="445815" y="4838181"/>
            <a:ext cx="331155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Aço Verde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Fertilizantes Verdes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Química/Plásticos Verdes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Cadeias produtivas de equipamentos e bens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endParaRPr lang="pt-BR" sz="1400" dirty="0">
              <a:solidFill>
                <a:srgbClr val="1E428B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E044F64-C990-A5B1-2641-C859CB54293A}"/>
              </a:ext>
            </a:extLst>
          </p:cNvPr>
          <p:cNvSpPr txBox="1"/>
          <p:nvPr/>
        </p:nvSpPr>
        <p:spPr>
          <a:xfrm>
            <a:off x="3923845" y="2129286"/>
            <a:ext cx="319860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Ônibus elétricos e Metrô</a:t>
            </a: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Veículo pesados a Gás Natural/ Biogás/</a:t>
            </a:r>
            <a:r>
              <a:rPr lang="pt-BR" sz="1400" dirty="0" err="1">
                <a:solidFill>
                  <a:srgbClr val="1E428B"/>
                </a:solidFill>
              </a:rPr>
              <a:t>Biometano</a:t>
            </a:r>
            <a:endParaRPr lang="pt-BR" sz="1400" dirty="0">
              <a:solidFill>
                <a:srgbClr val="1E428B"/>
              </a:solidFill>
            </a:endParaRPr>
          </a:p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Veículos a célula combustível, biocombustível, híbrido e elétrico</a:t>
            </a:r>
          </a:p>
          <a:p>
            <a:pPr marL="0" indent="0" algn="l">
              <a:buNone/>
            </a:pPr>
            <a:endParaRPr lang="pt-BR" sz="1400" dirty="0">
              <a:solidFill>
                <a:srgbClr val="1E428B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0CEE8EA-4A35-D7F2-76A5-B66F6D1C1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6" r="10647" b="19663"/>
          <a:stretch/>
        </p:blipFill>
        <p:spPr>
          <a:xfrm>
            <a:off x="451955" y="1321546"/>
            <a:ext cx="780681" cy="67937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5F1EFA4-B7C8-F155-0BA2-2296F082A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424" y="1238909"/>
            <a:ext cx="930059" cy="750953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56CBFC0-51CA-CB20-A2EA-B413D13E3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94" y="4114371"/>
            <a:ext cx="611138" cy="6111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A90BDD7-05D4-9DBF-FAFC-A7D24DD3A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468" y="4253888"/>
            <a:ext cx="725235" cy="54322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B1B59BB-A165-9641-763B-5AB8D13A45E5}"/>
              </a:ext>
            </a:extLst>
          </p:cNvPr>
          <p:cNvSpPr txBox="1"/>
          <p:nvPr/>
        </p:nvSpPr>
        <p:spPr>
          <a:xfrm>
            <a:off x="4172426" y="5201304"/>
            <a:ext cx="3198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de Resíduos Sólidos, Biogás e </a:t>
            </a:r>
            <a:r>
              <a:rPr lang="pt-BR" sz="1400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Biometano</a:t>
            </a:r>
            <a:endParaRPr lang="pt-BR" sz="14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Saneamento: drenagem e escassez hídrica </a:t>
            </a:r>
          </a:p>
          <a:p>
            <a:pPr marR="0" lvl="0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>
                <a:tab pos="457200" algn="l"/>
              </a:tabLst>
              <a:defRPr/>
            </a:pPr>
            <a:endParaRPr lang="pt-BR" sz="14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EEE6900-F019-2E4D-E8D8-67DFDBCE5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601" y="4210704"/>
            <a:ext cx="861155" cy="737120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BC14AF4-F724-3047-563F-D2285817136D}"/>
              </a:ext>
            </a:extLst>
          </p:cNvPr>
          <p:cNvSpPr txBox="1"/>
          <p:nvPr/>
        </p:nvSpPr>
        <p:spPr>
          <a:xfrm>
            <a:off x="8931531" y="1387364"/>
            <a:ext cx="2556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Florestas e Soluções Baseadas na Natureza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573D9C0-FBB2-6BE6-AD6B-0576596A784B}"/>
              </a:ext>
            </a:extLst>
          </p:cNvPr>
          <p:cNvSpPr txBox="1"/>
          <p:nvPr/>
        </p:nvSpPr>
        <p:spPr>
          <a:xfrm>
            <a:off x="7973651" y="2111563"/>
            <a:ext cx="31986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Combate ao desmatamento </a:t>
            </a:r>
          </a:p>
          <a:p>
            <a:pPr algn="l">
              <a:buClr>
                <a:srgbClr val="008974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Restauração florestal</a:t>
            </a:r>
          </a:p>
          <a:p>
            <a:pPr algn="l">
              <a:buClr>
                <a:srgbClr val="008974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Biodiversidade</a:t>
            </a:r>
          </a:p>
          <a:p>
            <a:pPr algn="l">
              <a:buClr>
                <a:srgbClr val="008974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Bioeconomia</a:t>
            </a:r>
          </a:p>
          <a:p>
            <a:pPr algn="l">
              <a:buClr>
                <a:srgbClr val="008974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1E428B"/>
                </a:solidFill>
              </a:rPr>
              <a:t>Recuperação de mananciais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F4ED8611-177A-00A6-9B23-96B7E3346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1119" y="1477916"/>
            <a:ext cx="703584" cy="468203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A0C1F201-5957-1D90-B25B-F169690A69BA}"/>
              </a:ext>
            </a:extLst>
          </p:cNvPr>
          <p:cNvSpPr txBox="1"/>
          <p:nvPr/>
        </p:nvSpPr>
        <p:spPr>
          <a:xfrm>
            <a:off x="4854219" y="4376055"/>
            <a:ext cx="3369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 e Adaptação</a:t>
            </a:r>
          </a:p>
        </p:txBody>
      </p:sp>
    </p:spTree>
    <p:extLst>
      <p:ext uri="{BB962C8B-B14F-4D97-AF65-F5344CB8AC3E}">
        <p14:creationId xmlns:p14="http://schemas.microsoft.com/office/powerpoint/2010/main" val="1831456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6235E8E-BDAB-0899-664B-438372348A1A}"/>
              </a:ext>
            </a:extLst>
          </p:cNvPr>
          <p:cNvSpPr/>
          <p:nvPr/>
        </p:nvSpPr>
        <p:spPr>
          <a:xfrm>
            <a:off x="571500" y="0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5">
            <a:extLst>
              <a:ext uri="{FF2B5EF4-FFF2-40B4-BE49-F238E27FC236}">
                <a16:creationId xmlns:a16="http://schemas.microsoft.com/office/drawing/2014/main" id="{634A537F-0217-84A9-4141-4F0517C20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9" name="Imagem 6">
            <a:extLst>
              <a:ext uri="{FF2B5EF4-FFF2-40B4-BE49-F238E27FC236}">
                <a16:creationId xmlns:a16="http://schemas.microsoft.com/office/drawing/2014/main" id="{13A69A8F-FF33-43D1-5359-825C8C888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086123-EF66-6147-A7D4-D760F82D1F5C}"/>
              </a:ext>
            </a:extLst>
          </p:cNvPr>
          <p:cNvSpPr txBox="1"/>
          <p:nvPr/>
        </p:nvSpPr>
        <p:spPr>
          <a:xfrm>
            <a:off x="1500809" y="266424"/>
            <a:ext cx="1063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28675" hangingPunct="0">
              <a:spcAft>
                <a:spcPts val="200"/>
              </a:spcAft>
              <a:defRPr/>
            </a:pPr>
            <a:r>
              <a:rPr lang="pt-BR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Exemplo a nível mundial 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00DF25-577B-8809-800E-8B0C9FEAA1C6}"/>
              </a:ext>
            </a:extLst>
          </p:cNvPr>
          <p:cNvSpPr txBox="1"/>
          <p:nvPr/>
        </p:nvSpPr>
        <p:spPr>
          <a:xfrm>
            <a:off x="414336" y="1737164"/>
            <a:ext cx="44856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O conglomerado alemão </a:t>
            </a:r>
            <a:r>
              <a:rPr lang="pt-BR" sz="1700" dirty="0" err="1">
                <a:solidFill>
                  <a:srgbClr val="1E428B"/>
                </a:solidFill>
                <a:latin typeface="Arial"/>
                <a:cs typeface="Arial"/>
              </a:rPr>
              <a:t>Thyssenkrupp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 fez na semana passada o IPO da </a:t>
            </a:r>
            <a:r>
              <a:rPr lang="pt-BR" sz="1700" dirty="0" err="1">
                <a:solidFill>
                  <a:srgbClr val="1E428B"/>
                </a:solidFill>
                <a:latin typeface="Arial"/>
                <a:cs typeface="Arial"/>
              </a:rPr>
              <a:t>Nucera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, unidade que fabrica um </a:t>
            </a:r>
            <a:r>
              <a:rPr lang="pt-BR" sz="1700" dirty="0" err="1">
                <a:solidFill>
                  <a:srgbClr val="1E428B"/>
                </a:solidFill>
                <a:latin typeface="Arial"/>
                <a:cs typeface="Arial"/>
              </a:rPr>
              <a:t>eletrolisadores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 para a produção de hidrogênio verde.</a:t>
            </a:r>
          </a:p>
          <a:p>
            <a:endParaRPr lang="pt-BR" sz="1700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A oferta inicial foi a mais bem-sucedida da bolsa de Frankfurt este ano, e as ações fecharam em alta de quase 25% no primeiro pregão.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700" dirty="0">
              <a:solidFill>
                <a:srgbClr val="1E428B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A </a:t>
            </a:r>
            <a:r>
              <a:rPr lang="pt-BR" sz="1700" b="1" dirty="0" err="1">
                <a:solidFill>
                  <a:srgbClr val="1E428B"/>
                </a:solidFill>
                <a:latin typeface="Arial"/>
                <a:cs typeface="Arial"/>
              </a:rPr>
              <a:t>Nucera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 levantou </a:t>
            </a:r>
            <a:r>
              <a:rPr lang="pt-BR" sz="1700" b="1" dirty="0">
                <a:solidFill>
                  <a:srgbClr val="1E428B"/>
                </a:solidFill>
                <a:latin typeface="Arial"/>
                <a:cs typeface="Arial"/>
              </a:rPr>
              <a:t>€ 526 milhões 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na operação, e seu </a:t>
            </a:r>
            <a:r>
              <a:rPr lang="pt-BR" sz="1700" b="1" dirty="0">
                <a:solidFill>
                  <a:srgbClr val="1E428B"/>
                </a:solidFill>
                <a:latin typeface="Arial"/>
                <a:cs typeface="Arial"/>
              </a:rPr>
              <a:t>valor de mercado era de € 3,1 bilhões </a:t>
            </a:r>
            <a:r>
              <a:rPr lang="pt-BR" sz="1700" dirty="0">
                <a:solidFill>
                  <a:srgbClr val="1E428B"/>
                </a:solidFill>
                <a:latin typeface="Arial"/>
                <a:cs typeface="Arial"/>
              </a:rPr>
              <a:t>no fechamento do mercado.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2BF01C1-CB90-A9A6-763C-FCE14634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14" y="1342408"/>
            <a:ext cx="6637349" cy="51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3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335A24FE-AC7F-AF7B-528D-DABC5A2C7B87}"/>
              </a:ext>
            </a:extLst>
          </p:cNvPr>
          <p:cNvSpPr/>
          <p:nvPr/>
        </p:nvSpPr>
        <p:spPr>
          <a:xfrm>
            <a:off x="-29260" y="-14986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86"/>
            <a:ext cx="4664803" cy="5534511"/>
          </a:xfrm>
          <a:prstGeom prst="rect">
            <a:avLst/>
          </a:prstGeom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260" y="45990"/>
            <a:ext cx="4293326" cy="6481089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9525" y="6242324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3082C3F-B21E-2B85-B7AD-277B82F8C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577" y="5361634"/>
            <a:ext cx="7252487" cy="1291334"/>
          </a:xfrm>
          <a:prstGeom prst="rect">
            <a:avLst/>
          </a:prstGeom>
        </p:spPr>
      </p:pic>
      <p:sp>
        <p:nvSpPr>
          <p:cNvPr id="2" name="CaixaDeTexto 18">
            <a:extLst>
              <a:ext uri="{FF2B5EF4-FFF2-40B4-BE49-F238E27FC236}">
                <a16:creationId xmlns:a16="http://schemas.microsoft.com/office/drawing/2014/main" id="{3555E27C-8F7D-25FC-9485-02FE9A7E9CF9}"/>
              </a:ext>
            </a:extLst>
          </p:cNvPr>
          <p:cNvSpPr/>
          <p:nvPr/>
        </p:nvSpPr>
        <p:spPr>
          <a:xfrm>
            <a:off x="4968783" y="438509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Luciana Costa - Diretora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luciana.costa@bndes.gov.br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7" name="CaixaDeTexto 18">
            <a:extLst>
              <a:ext uri="{FF2B5EF4-FFF2-40B4-BE49-F238E27FC236}">
                <a16:creationId xmlns:a16="http://schemas.microsoft.com/office/drawing/2014/main" id="{8105902B-40BB-1F27-6189-3F91A71579E2}"/>
              </a:ext>
            </a:extLst>
          </p:cNvPr>
          <p:cNvSpPr/>
          <p:nvPr/>
        </p:nvSpPr>
        <p:spPr>
          <a:xfrm>
            <a:off x="8313455" y="422744"/>
            <a:ext cx="2816999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Felipe Borim - Superintendente </a:t>
            </a:r>
            <a:r>
              <a:rPr lang="pt-BR" sz="1400" u="sng" dirty="0">
                <a:solidFill>
                  <a:schemeClr val="bg1"/>
                </a:solidFill>
              </a:rPr>
              <a:t>felipebv</a:t>
            </a:r>
            <a:r>
              <a:rPr lang="pt-BR" sz="14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pt-BR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bndes.gov.br</a:t>
            </a:r>
            <a:endParaRPr lang="pt-BR" sz="1400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CaixaDeTexto 18">
            <a:extLst>
              <a:ext uri="{FF2B5EF4-FFF2-40B4-BE49-F238E27FC236}">
                <a16:creationId xmlns:a16="http://schemas.microsoft.com/office/drawing/2014/main" id="{BB2C3ECD-C46F-54B3-B5A3-1F562DA04940}"/>
              </a:ext>
            </a:extLst>
          </p:cNvPr>
          <p:cNvSpPr/>
          <p:nvPr/>
        </p:nvSpPr>
        <p:spPr>
          <a:xfrm>
            <a:off x="6592623" y="1316123"/>
            <a:ext cx="3118935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Carla Primavera  - Superintendente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cprimavera@bndes.gov.br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9A3D42C-65EA-2CDD-058C-7D727FA59C40}"/>
              </a:ext>
            </a:extLst>
          </p:cNvPr>
          <p:cNvSpPr txBox="1"/>
          <p:nvPr/>
        </p:nvSpPr>
        <p:spPr>
          <a:xfrm>
            <a:off x="5159879" y="2589995"/>
            <a:ext cx="5728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Assessoria:</a:t>
            </a:r>
            <a:endParaRPr lang="pt-BR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A4536541-F56C-801B-37B8-080A835FF6A3}"/>
              </a:ext>
            </a:extLst>
          </p:cNvPr>
          <p:cNvSpPr/>
          <p:nvPr/>
        </p:nvSpPr>
        <p:spPr>
          <a:xfrm>
            <a:off x="5163223" y="3039814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Fábio Kono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fabio.kono@bndes.gov.br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4" name="CaixaDeTexto 18">
            <a:extLst>
              <a:ext uri="{FF2B5EF4-FFF2-40B4-BE49-F238E27FC236}">
                <a16:creationId xmlns:a16="http://schemas.microsoft.com/office/drawing/2014/main" id="{6D2F0382-2DC4-3ED1-775F-2D2B654ED431}"/>
              </a:ext>
            </a:extLst>
          </p:cNvPr>
          <p:cNvSpPr/>
          <p:nvPr/>
        </p:nvSpPr>
        <p:spPr>
          <a:xfrm>
            <a:off x="8195450" y="2992516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Marcelo Miterhof </a:t>
            </a: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miterhof@bndes.gov.br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5" name="CaixaDeTexto 18">
            <a:extLst>
              <a:ext uri="{FF2B5EF4-FFF2-40B4-BE49-F238E27FC236}">
                <a16:creationId xmlns:a16="http://schemas.microsoft.com/office/drawing/2014/main" id="{0C0DEB17-368D-D85C-BBB7-6A4D00C1FFF0}"/>
              </a:ext>
            </a:extLst>
          </p:cNvPr>
          <p:cNvSpPr/>
          <p:nvPr/>
        </p:nvSpPr>
        <p:spPr>
          <a:xfrm>
            <a:off x="5142204" y="3912172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Florinda Pastoriza </a:t>
            </a: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florinda@bndes.gov.br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6" name="CaixaDeTexto 18">
            <a:extLst>
              <a:ext uri="{FF2B5EF4-FFF2-40B4-BE49-F238E27FC236}">
                <a16:creationId xmlns:a16="http://schemas.microsoft.com/office/drawing/2014/main" id="{30F3DD51-1758-64E3-5B9D-72C8A60E12A8}"/>
              </a:ext>
            </a:extLst>
          </p:cNvPr>
          <p:cNvSpPr/>
          <p:nvPr/>
        </p:nvSpPr>
        <p:spPr>
          <a:xfrm>
            <a:off x="8195452" y="3927938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Fernanda Moreira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fmc@bndes.gov.br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7" name="CaixaDeTexto 18">
            <a:extLst>
              <a:ext uri="{FF2B5EF4-FFF2-40B4-BE49-F238E27FC236}">
                <a16:creationId xmlns:a16="http://schemas.microsoft.com/office/drawing/2014/main" id="{C276D1D2-7C24-0758-919A-2C25BA397F5D}"/>
              </a:ext>
            </a:extLst>
          </p:cNvPr>
          <p:cNvSpPr/>
          <p:nvPr/>
        </p:nvSpPr>
        <p:spPr>
          <a:xfrm>
            <a:off x="6918449" y="4731978"/>
            <a:ext cx="2623352" cy="55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dirty="0">
                <a:solidFill>
                  <a:schemeClr val="bg1"/>
                </a:solidFill>
              </a:rPr>
              <a:t>Themistocles Meneses Neto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tmn@bndes.gov.br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22213015-18D4-CA16-0A17-D3BD10441AFC}"/>
              </a:ext>
            </a:extLst>
          </p:cNvPr>
          <p:cNvSpPr/>
          <p:nvPr/>
        </p:nvSpPr>
        <p:spPr>
          <a:xfrm>
            <a:off x="571500" y="-19688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32898" y="-15685"/>
            <a:ext cx="1096767" cy="1264193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26" y="-15686"/>
            <a:ext cx="805649" cy="797035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F930C15F-98ED-F64C-7B88-053A99F8399E}"/>
              </a:ext>
            </a:extLst>
          </p:cNvPr>
          <p:cNvSpPr txBox="1"/>
          <p:nvPr/>
        </p:nvSpPr>
        <p:spPr>
          <a:xfrm>
            <a:off x="1447765" y="156845"/>
            <a:ext cx="10272381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Historicamente, o crescimento da emissão de CO</a:t>
            </a:r>
            <a:r>
              <a:rPr lang="pt-BR" sz="1800" baseline="-25000" dirty="0">
                <a:solidFill>
                  <a:schemeClr val="bg1"/>
                </a:solidFill>
              </a:rPr>
              <a:t>2 </a:t>
            </a:r>
            <a:r>
              <a:rPr lang="pt-BR" sz="1800" dirty="0">
                <a:solidFill>
                  <a:schemeClr val="bg1"/>
                </a:solidFill>
              </a:rPr>
              <a:t>está ligada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</a:rPr>
              <a:t>crescimento do PIB per capita, principalmente nas economias desenvolvidas.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0AFC079-76A2-F14E-7BD5-CC5D9730E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61034"/>
            <a:ext cx="12230101" cy="57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2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22213015-18D4-CA16-0A17-D3BD10441AFC}"/>
              </a:ext>
            </a:extLst>
          </p:cNvPr>
          <p:cNvSpPr/>
          <p:nvPr/>
        </p:nvSpPr>
        <p:spPr>
          <a:xfrm>
            <a:off x="571500" y="-19688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32898" y="-15685"/>
            <a:ext cx="1096767" cy="1264193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74A0ECBD-8C78-0847-D077-D8613047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26" y="-15686"/>
            <a:ext cx="805649" cy="797035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272284" y="6215888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35EBED3-DB56-AC5E-2579-F65B27F780FD}"/>
              </a:ext>
            </a:extLst>
          </p:cNvPr>
          <p:cNvSpPr txBox="1"/>
          <p:nvPr/>
        </p:nvSpPr>
        <p:spPr>
          <a:xfrm>
            <a:off x="6096000" y="734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pic>
        <p:nvPicPr>
          <p:cNvPr id="8" name="Picture 2" descr="https://www.esrl.noaa.gov/gmd/webdata/ccgg/trends/co2_data_mlo.png">
            <a:extLst>
              <a:ext uri="{FF2B5EF4-FFF2-40B4-BE49-F238E27FC236}">
                <a16:creationId xmlns:a16="http://schemas.microsoft.com/office/drawing/2014/main" id="{B72A3251-A0C8-8785-C638-EACFDF7D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843"/>
            <a:ext cx="6231839" cy="42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2C1C8918-6B19-61EC-1F63-8413D775B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14" y="1056296"/>
            <a:ext cx="6015486" cy="4204896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BE67856A-A409-67CF-9376-3880DE49E829}"/>
              </a:ext>
            </a:extLst>
          </p:cNvPr>
          <p:cNvSpPr txBox="1"/>
          <p:nvPr/>
        </p:nvSpPr>
        <p:spPr>
          <a:xfrm>
            <a:off x="1281258" y="734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78DDBA-57F3-14F5-4FD1-A6B67584A75C}"/>
              </a:ext>
            </a:extLst>
          </p:cNvPr>
          <p:cNvSpPr txBox="1"/>
          <p:nvPr/>
        </p:nvSpPr>
        <p:spPr>
          <a:xfrm>
            <a:off x="2761183" y="5529701"/>
            <a:ext cx="6669633" cy="98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Emissões globais de carbono: Mudanças de uso do solo dominaram as emissões até 1940. Combustíveis fósseis dominam hoje (90%)</a:t>
            </a:r>
          </a:p>
        </p:txBody>
      </p:sp>
    </p:spTree>
    <p:extLst>
      <p:ext uri="{BB962C8B-B14F-4D97-AF65-F5344CB8AC3E}">
        <p14:creationId xmlns:p14="http://schemas.microsoft.com/office/powerpoint/2010/main" val="348210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453B0D-E7FC-40A0-5D40-F0BDEB225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/>
          <a:stretch/>
        </p:blipFill>
        <p:spPr bwMode="auto">
          <a:xfrm>
            <a:off x="6455160" y="1243122"/>
            <a:ext cx="5760286" cy="370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41CEC01-2987-06C2-085A-4745DA40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/>
          <a:stretch/>
        </p:blipFill>
        <p:spPr bwMode="auto">
          <a:xfrm>
            <a:off x="286808" y="1264800"/>
            <a:ext cx="5709469" cy="35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ta para a direita 16">
            <a:extLst>
              <a:ext uri="{FF2B5EF4-FFF2-40B4-BE49-F238E27FC236}">
                <a16:creationId xmlns:a16="http://schemas.microsoft.com/office/drawing/2014/main" id="{6B109FF8-9153-7A0A-36F8-756CF3B551F8}"/>
              </a:ext>
            </a:extLst>
          </p:cNvPr>
          <p:cNvSpPr/>
          <p:nvPr/>
        </p:nvSpPr>
        <p:spPr>
          <a:xfrm rot="18901689">
            <a:off x="3964380" y="2369682"/>
            <a:ext cx="1701747" cy="266789"/>
          </a:xfrm>
          <a:prstGeom prst="rightArrow">
            <a:avLst>
              <a:gd name="adj1" fmla="val 55880"/>
              <a:gd name="adj2" fmla="val 50000"/>
            </a:avLst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spcCol="0" rtlCol="0" anchor="ctr"/>
          <a:lstStyle/>
          <a:p>
            <a:pPr algn="ctr" defTabSz="1218060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Seta para a direita 16">
            <a:extLst>
              <a:ext uri="{FF2B5EF4-FFF2-40B4-BE49-F238E27FC236}">
                <a16:creationId xmlns:a16="http://schemas.microsoft.com/office/drawing/2014/main" id="{99B7226C-E39F-0EEA-230D-EE59554AFBAA}"/>
              </a:ext>
            </a:extLst>
          </p:cNvPr>
          <p:cNvSpPr/>
          <p:nvPr/>
        </p:nvSpPr>
        <p:spPr>
          <a:xfrm rot="18901689">
            <a:off x="10028457" y="2158539"/>
            <a:ext cx="1701747" cy="266789"/>
          </a:xfrm>
          <a:prstGeom prst="rightArrow">
            <a:avLst>
              <a:gd name="adj1" fmla="val 55880"/>
              <a:gd name="adj2" fmla="val 50000"/>
            </a:avLst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spcCol="0" rtlCol="0" anchor="ctr"/>
          <a:lstStyle/>
          <a:p>
            <a:pPr algn="ctr" defTabSz="1218060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15EF7A2-F9D2-8336-043C-5D20CA94E733}"/>
              </a:ext>
            </a:extLst>
          </p:cNvPr>
          <p:cNvSpPr txBox="1"/>
          <p:nvPr/>
        </p:nvSpPr>
        <p:spPr>
          <a:xfrm>
            <a:off x="2839982" y="6021418"/>
            <a:ext cx="2078228" cy="276995"/>
          </a:xfrm>
          <a:prstGeom prst="rect">
            <a:avLst/>
          </a:prstGeom>
          <a:noFill/>
        </p:spPr>
        <p:txBody>
          <a:bodyPr wrap="none" lIns="91360" tIns="45718" rIns="91360" bIns="45718" rtlCol="0">
            <a:spAutoFit/>
          </a:bodyPr>
          <a:lstStyle/>
          <a:p>
            <a:pPr defTabSz="913493"/>
            <a:r>
              <a:rPr lang="pt-BR" sz="1200" dirty="0">
                <a:solidFill>
                  <a:schemeClr val="bg1"/>
                </a:solidFill>
              </a:rPr>
              <a:t>Base de dados: GISTEMP 1200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BC31E9F-2A52-6ED6-FA6E-2AA0D74766BE}"/>
              </a:ext>
            </a:extLst>
          </p:cNvPr>
          <p:cNvSpPr txBox="1"/>
          <p:nvPr/>
        </p:nvSpPr>
        <p:spPr>
          <a:xfrm>
            <a:off x="6096000" y="734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862A65B-ED63-8460-FCFF-E24E8C09569B}"/>
              </a:ext>
            </a:extLst>
          </p:cNvPr>
          <p:cNvSpPr txBox="1"/>
          <p:nvPr/>
        </p:nvSpPr>
        <p:spPr>
          <a:xfrm>
            <a:off x="1281258" y="734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954444D-551B-70F4-0F79-F8772F4C2E52}"/>
              </a:ext>
            </a:extLst>
          </p:cNvPr>
          <p:cNvSpPr txBox="1"/>
          <p:nvPr/>
        </p:nvSpPr>
        <p:spPr>
          <a:xfrm>
            <a:off x="6248400" y="2258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4BDA801D-AD80-235F-FABB-07EA0C411495}"/>
              </a:ext>
            </a:extLst>
          </p:cNvPr>
          <p:cNvSpPr txBox="1"/>
          <p:nvPr/>
        </p:nvSpPr>
        <p:spPr>
          <a:xfrm>
            <a:off x="1433658" y="2258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25" name="Retângulo 3">
            <a:extLst>
              <a:ext uri="{FF2B5EF4-FFF2-40B4-BE49-F238E27FC236}">
                <a16:creationId xmlns:a16="http://schemas.microsoft.com/office/drawing/2014/main" id="{DC8E4720-AD35-CECB-33BE-5B46CF5B6D1A}"/>
              </a:ext>
            </a:extLst>
          </p:cNvPr>
          <p:cNvSpPr/>
          <p:nvPr/>
        </p:nvSpPr>
        <p:spPr>
          <a:xfrm>
            <a:off x="594946" y="3761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5">
            <a:extLst>
              <a:ext uri="{FF2B5EF4-FFF2-40B4-BE49-F238E27FC236}">
                <a16:creationId xmlns:a16="http://schemas.microsoft.com/office/drawing/2014/main" id="{A8E421F4-0043-9626-940F-D04354EF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27" name="Imagem 6">
            <a:extLst>
              <a:ext uri="{FF2B5EF4-FFF2-40B4-BE49-F238E27FC236}">
                <a16:creationId xmlns:a16="http://schemas.microsoft.com/office/drawing/2014/main" id="{FB511A14-4534-9E8D-EE90-1DD7042D8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472162EC-F9A5-A201-2292-17DE874E1FAC}"/>
              </a:ext>
            </a:extLst>
          </p:cNvPr>
          <p:cNvSpPr txBox="1"/>
          <p:nvPr/>
        </p:nvSpPr>
        <p:spPr>
          <a:xfrm>
            <a:off x="7051467" y="404688"/>
            <a:ext cx="420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 está aquecendo......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9763476-3193-1759-E7DD-727EDC25A2AE}"/>
              </a:ext>
            </a:extLst>
          </p:cNvPr>
          <p:cNvSpPr txBox="1"/>
          <p:nvPr/>
        </p:nvSpPr>
        <p:spPr>
          <a:xfrm>
            <a:off x="1433658" y="404688"/>
            <a:ext cx="351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planeta está aquecendo....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35676D6-D9C0-7CA1-ADF8-26020729F3FC}"/>
              </a:ext>
            </a:extLst>
          </p:cNvPr>
          <p:cNvSpPr txBox="1"/>
          <p:nvPr/>
        </p:nvSpPr>
        <p:spPr>
          <a:xfrm>
            <a:off x="2761183" y="5529701"/>
            <a:ext cx="7147748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Aquecimento sem precedentes em mais de 2000 anos. Período </a:t>
            </a:r>
            <a:r>
              <a:rPr lang="pt-BR" b="1" kern="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multissecular mais quente dos últimos 10 mil anos. </a:t>
            </a:r>
            <a:endParaRPr lang="pt-BR" sz="1800" b="1" kern="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9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146104-6936-7DF8-84CE-B7EF4369BB6F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rgbClr val="1E428B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221F28-3378-70E9-8E37-4F78E60B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055" y="5633894"/>
            <a:ext cx="1577854" cy="89877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C61DF4C-4076-02E8-7907-B93760F3264E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rgbClr val="1E428B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8CDE676-78D3-AF2D-7978-ACD9DE8657D5}"/>
              </a:ext>
            </a:extLst>
          </p:cNvPr>
          <p:cNvGrpSpPr/>
          <p:nvPr/>
        </p:nvGrpSpPr>
        <p:grpSpPr>
          <a:xfrm>
            <a:off x="3852764" y="5218722"/>
            <a:ext cx="4911151" cy="1463297"/>
            <a:chOff x="4039489" y="5366801"/>
            <a:chExt cx="4911151" cy="1463297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48E3FF3-FECB-9C8D-8288-008D62775C11}"/>
                </a:ext>
              </a:extLst>
            </p:cNvPr>
            <p:cNvGrpSpPr/>
            <p:nvPr/>
          </p:nvGrpSpPr>
          <p:grpSpPr>
            <a:xfrm>
              <a:off x="4039489" y="5366801"/>
              <a:ext cx="4911151" cy="1463297"/>
              <a:chOff x="4039489" y="5366801"/>
              <a:chExt cx="4911151" cy="1463297"/>
            </a:xfrm>
          </p:grpSpPr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E9E59FAD-0705-F858-11E4-33DC331E70B1}"/>
                  </a:ext>
                </a:extLst>
              </p:cNvPr>
              <p:cNvGrpSpPr/>
              <p:nvPr/>
            </p:nvGrpSpPr>
            <p:grpSpPr>
              <a:xfrm>
                <a:off x="4039489" y="5366801"/>
                <a:ext cx="4911151" cy="1463297"/>
                <a:chOff x="4530572" y="5384746"/>
                <a:chExt cx="4729758" cy="1463297"/>
              </a:xfrm>
            </p:grpSpPr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72DF19EF-0D83-371C-CB92-E7C59D970019}"/>
                    </a:ext>
                  </a:extLst>
                </p:cNvPr>
                <p:cNvSpPr/>
                <p:nvPr/>
              </p:nvSpPr>
              <p:spPr>
                <a:xfrm>
                  <a:off x="5501112" y="5384746"/>
                  <a:ext cx="2564714" cy="38435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pt-BR" sz="1400" b="1" i="1" dirty="0" err="1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Percentile</a:t>
                  </a:r>
                  <a:r>
                    <a:rPr lang="pt-BR" sz="1400" b="1" i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90 </a:t>
                  </a:r>
                  <a:r>
                    <a:rPr lang="pt-BR" sz="1400" b="1" i="1" dirty="0" err="1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</a:t>
                  </a:r>
                  <a:r>
                    <a:rPr lang="pt-BR" sz="1400" b="1" i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WBGT (°C)</a:t>
                  </a:r>
                </a:p>
              </p:txBody>
            </p:sp>
            <p:grpSp>
              <p:nvGrpSpPr>
                <p:cNvPr id="28" name="Agrupar 27">
                  <a:extLst>
                    <a:ext uri="{FF2B5EF4-FFF2-40B4-BE49-F238E27FC236}">
                      <a16:creationId xmlns:a16="http://schemas.microsoft.com/office/drawing/2014/main" id="{418245D9-4F9D-B380-9B2B-9A59EC6B577F}"/>
                    </a:ext>
                  </a:extLst>
                </p:cNvPr>
                <p:cNvGrpSpPr/>
                <p:nvPr/>
              </p:nvGrpSpPr>
              <p:grpSpPr>
                <a:xfrm>
                  <a:off x="4530572" y="5614179"/>
                  <a:ext cx="4729758" cy="1233864"/>
                  <a:chOff x="4530572" y="5614179"/>
                  <a:chExt cx="4729758" cy="1233864"/>
                </a:xfrm>
              </p:grpSpPr>
              <p:pic>
                <p:nvPicPr>
                  <p:cNvPr id="29" name="Imagem 28">
                    <a:extLst>
                      <a:ext uri="{FF2B5EF4-FFF2-40B4-BE49-F238E27FC236}">
                        <a16:creationId xmlns:a16="http://schemas.microsoft.com/office/drawing/2014/main" id="{ED520F6B-7B08-2096-364F-23302C4BDD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r="69414"/>
                  <a:stretch/>
                </p:blipFill>
                <p:spPr>
                  <a:xfrm rot="16200000">
                    <a:off x="6586983" y="3854858"/>
                    <a:ext cx="473540" cy="4507016"/>
                  </a:xfrm>
                  <a:prstGeom prst="rect">
                    <a:avLst/>
                  </a:prstGeom>
                </p:spPr>
              </p:pic>
              <p:sp>
                <p:nvSpPr>
                  <p:cNvPr id="30" name="CaixaDeTexto 29">
                    <a:extLst>
                      <a:ext uri="{FF2B5EF4-FFF2-40B4-BE49-F238E27FC236}">
                        <a16:creationId xmlns:a16="http://schemas.microsoft.com/office/drawing/2014/main" id="{7C62D0D1-8E60-867B-D9BE-6407C8C3F168}"/>
                      </a:ext>
                    </a:extLst>
                  </p:cNvPr>
                  <p:cNvSpPr txBox="1"/>
                  <p:nvPr/>
                </p:nvSpPr>
                <p:spPr>
                  <a:xfrm>
                    <a:off x="4530572" y="5614179"/>
                    <a:ext cx="47297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2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&lt;20°  21°  22°  23°  24°  25°  26°  27°  28°  29° 30°  31° 32° </a:t>
                    </a:r>
                    <a:r>
                      <a:rPr lang="pt-BR" sz="3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pt-BR" sz="12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33° 34°</a:t>
                    </a:r>
                  </a:p>
                </p:txBody>
              </p:sp>
              <p:sp>
                <p:nvSpPr>
                  <p:cNvPr id="31" name="CaixaDeTexto 30">
                    <a:extLst>
                      <a:ext uri="{FF2B5EF4-FFF2-40B4-BE49-F238E27FC236}">
                        <a16:creationId xmlns:a16="http://schemas.microsoft.com/office/drawing/2014/main" id="{8508FB2C-71EC-0409-E334-5520EB85766F}"/>
                      </a:ext>
                    </a:extLst>
                  </p:cNvPr>
                  <p:cNvSpPr txBox="1"/>
                  <p:nvPr/>
                </p:nvSpPr>
                <p:spPr>
                  <a:xfrm>
                    <a:off x="4999045" y="6335247"/>
                    <a:ext cx="49503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1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</a:t>
                    </a:r>
                    <a:endParaRPr lang="pt-BR" sz="11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pt-BR" sz="11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pt-BR" sz="11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risk</a:t>
                    </a:r>
                    <a:endParaRPr lang="pt-BR" sz="11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CaixaDeTexto 31">
                    <a:extLst>
                      <a:ext uri="{FF2B5EF4-FFF2-40B4-BE49-F238E27FC236}">
                        <a16:creationId xmlns:a16="http://schemas.microsoft.com/office/drawing/2014/main" id="{716C5186-7C3F-2617-77EF-1E075272F724}"/>
                      </a:ext>
                    </a:extLst>
                  </p:cNvPr>
                  <p:cNvSpPr txBox="1"/>
                  <p:nvPr/>
                </p:nvSpPr>
                <p:spPr>
                  <a:xfrm>
                    <a:off x="5743057" y="6384671"/>
                    <a:ext cx="69627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1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Medium</a:t>
                    </a:r>
                    <a:endParaRPr lang="pt-BR" sz="11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pt-BR" sz="11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pt-BR" sz="11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risk</a:t>
                    </a:r>
                    <a:endParaRPr lang="pt-BR" sz="11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CaixaDeTexto 32">
                    <a:extLst>
                      <a:ext uri="{FF2B5EF4-FFF2-40B4-BE49-F238E27FC236}">
                        <a16:creationId xmlns:a16="http://schemas.microsoft.com/office/drawing/2014/main" id="{CE8C8BFF-158A-5350-E5AD-FE2174DCD4EE}"/>
                      </a:ext>
                    </a:extLst>
                  </p:cNvPr>
                  <p:cNvSpPr txBox="1"/>
                  <p:nvPr/>
                </p:nvSpPr>
                <p:spPr>
                  <a:xfrm>
                    <a:off x="7172660" y="6386378"/>
                    <a:ext cx="180094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2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Extreme</a:t>
                    </a:r>
                  </a:p>
                  <a:p>
                    <a:pPr algn="ctr"/>
                    <a:r>
                      <a:rPr lang="pt-BR" sz="12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pt-BR" sz="12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risk</a:t>
                    </a:r>
                    <a:endParaRPr lang="pt-BR" sz="12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CaixaDeTexto 33">
                    <a:extLst>
                      <a:ext uri="{FF2B5EF4-FFF2-40B4-BE49-F238E27FC236}">
                        <a16:creationId xmlns:a16="http://schemas.microsoft.com/office/drawing/2014/main" id="{6C89E1DC-E851-F9D7-CE25-C0271368161B}"/>
                      </a:ext>
                    </a:extLst>
                  </p:cNvPr>
                  <p:cNvSpPr txBox="1"/>
                  <p:nvPr/>
                </p:nvSpPr>
                <p:spPr>
                  <a:xfrm>
                    <a:off x="6606735" y="6363473"/>
                    <a:ext cx="52138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200" b="1" dirty="0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High </a:t>
                    </a:r>
                  </a:p>
                  <a:p>
                    <a:pPr algn="ctr"/>
                    <a:r>
                      <a:rPr lang="pt-BR" sz="1200" b="1" dirty="0" err="1">
                        <a:solidFill>
                          <a:srgbClr val="1E42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risk</a:t>
                    </a:r>
                    <a:endParaRPr lang="pt-BR" sz="1200" b="1" dirty="0">
                      <a:solidFill>
                        <a:srgbClr val="1E428B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0885049D-E6C9-9C3A-9BE0-4F72ED7CF89F}"/>
                  </a:ext>
                </a:extLst>
              </p:cNvPr>
              <p:cNvCxnSpPr/>
              <p:nvPr/>
            </p:nvCxnSpPr>
            <p:spPr>
              <a:xfrm>
                <a:off x="4141791" y="5911950"/>
                <a:ext cx="0" cy="756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21D7D656-997A-FAFD-C179-4C0C5C1DC9EC}"/>
                  </a:ext>
                </a:extLst>
              </p:cNvPr>
              <p:cNvCxnSpPr/>
              <p:nvPr/>
            </p:nvCxnSpPr>
            <p:spPr>
              <a:xfrm>
                <a:off x="5363449" y="5919324"/>
                <a:ext cx="0" cy="756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722F455D-45EF-06FB-051E-2317CF27D5A3}"/>
                  </a:ext>
                </a:extLst>
              </p:cNvPr>
              <p:cNvCxnSpPr/>
              <p:nvPr/>
            </p:nvCxnSpPr>
            <p:spPr>
              <a:xfrm>
                <a:off x="5963266" y="5919324"/>
                <a:ext cx="0" cy="756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id="{1B337317-1E0B-4BB3-B539-ED1E9EBA18FB}"/>
                  </a:ext>
                </a:extLst>
              </p:cNvPr>
              <p:cNvCxnSpPr/>
              <p:nvPr/>
            </p:nvCxnSpPr>
            <p:spPr>
              <a:xfrm>
                <a:off x="6879108" y="5920182"/>
                <a:ext cx="0" cy="756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D6A6F73B-3451-46C9-9D03-9415661CDC08}"/>
                </a:ext>
              </a:extLst>
            </p:cNvPr>
            <p:cNvCxnSpPr/>
            <p:nvPr/>
          </p:nvCxnSpPr>
          <p:spPr>
            <a:xfrm>
              <a:off x="8706732" y="5924190"/>
              <a:ext cx="0" cy="7560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id="{CD9E460A-3D1B-C320-25CF-8BDF00737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748"/>
          <a:stretch/>
        </p:blipFill>
        <p:spPr>
          <a:xfrm>
            <a:off x="431462" y="1571166"/>
            <a:ext cx="11540004" cy="3799287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5FF61E65-9B2C-AE1E-81D6-49285C51F0CD}"/>
              </a:ext>
            </a:extLst>
          </p:cNvPr>
          <p:cNvSpPr txBox="1"/>
          <p:nvPr/>
        </p:nvSpPr>
        <p:spPr>
          <a:xfrm>
            <a:off x="802882" y="5264852"/>
            <a:ext cx="3111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E428B"/>
                </a:solidFill>
              </a:rPr>
              <a:t>Oliveira et al., 2019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563CFF0-9DB5-E282-C083-68A2E18399BA}"/>
              </a:ext>
            </a:extLst>
          </p:cNvPr>
          <p:cNvSpPr txBox="1"/>
          <p:nvPr/>
        </p:nvSpPr>
        <p:spPr>
          <a:xfrm>
            <a:off x="6096000" y="734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C0C6A8D-59AF-D5D6-BF25-32A84EE472AC}"/>
              </a:ext>
            </a:extLst>
          </p:cNvPr>
          <p:cNvSpPr txBox="1"/>
          <p:nvPr/>
        </p:nvSpPr>
        <p:spPr>
          <a:xfrm>
            <a:off x="1281258" y="734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4BFE51A-65AC-F517-7D38-AFCC45B85D8A}"/>
              </a:ext>
            </a:extLst>
          </p:cNvPr>
          <p:cNvSpPr txBox="1"/>
          <p:nvPr/>
        </p:nvSpPr>
        <p:spPr>
          <a:xfrm>
            <a:off x="6248400" y="2258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3438070-F546-79C9-D9B0-532C06337BAE}"/>
              </a:ext>
            </a:extLst>
          </p:cNvPr>
          <p:cNvSpPr txBox="1"/>
          <p:nvPr/>
        </p:nvSpPr>
        <p:spPr>
          <a:xfrm>
            <a:off x="1433658" y="2258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15" name="Retângulo 3">
            <a:extLst>
              <a:ext uri="{FF2B5EF4-FFF2-40B4-BE49-F238E27FC236}">
                <a16:creationId xmlns:a16="http://schemas.microsoft.com/office/drawing/2014/main" id="{F4A7CE8C-BB50-2BF1-2929-A3C9DBADCB41}"/>
              </a:ext>
            </a:extLst>
          </p:cNvPr>
          <p:cNvSpPr/>
          <p:nvPr/>
        </p:nvSpPr>
        <p:spPr>
          <a:xfrm>
            <a:off x="594946" y="3761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5">
            <a:extLst>
              <a:ext uri="{FF2B5EF4-FFF2-40B4-BE49-F238E27FC236}">
                <a16:creationId xmlns:a16="http://schemas.microsoft.com/office/drawing/2014/main" id="{EB0A0AB0-1B24-CA71-2828-73E0BECE2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9" name="Imagem 6">
            <a:extLst>
              <a:ext uri="{FF2B5EF4-FFF2-40B4-BE49-F238E27FC236}">
                <a16:creationId xmlns:a16="http://schemas.microsoft.com/office/drawing/2014/main" id="{BCAD0FCE-E6A2-5291-0BEB-4453C89AC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78DDBA-57F3-14F5-4FD1-A6B67584A75C}"/>
              </a:ext>
            </a:extLst>
          </p:cNvPr>
          <p:cNvSpPr txBox="1"/>
          <p:nvPr/>
        </p:nvSpPr>
        <p:spPr>
          <a:xfrm>
            <a:off x="1503485" y="190049"/>
            <a:ext cx="10467981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do WBGT (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máximo para o Brasil segundo diferentes níveis de aquecimento</a:t>
            </a:r>
          </a:p>
        </p:txBody>
      </p:sp>
    </p:spTree>
    <p:extLst>
      <p:ext uri="{BB962C8B-B14F-4D97-AF65-F5344CB8AC3E}">
        <p14:creationId xmlns:p14="http://schemas.microsoft.com/office/powerpoint/2010/main" val="151405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>
                <a:solidFill>
                  <a:srgbClr val="1E428B"/>
                </a:solidFill>
              </a:rPr>
              <a:t>CLASSIFICAÇÃO: Documento Ostensivo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146104-6936-7DF8-84CE-B7EF4369BB6F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61DF4C-4076-02E8-7907-B93760F3264E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chemeClr val="bg1"/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2B1522EA-62D0-0841-0A4D-5A26D19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65" y="1206523"/>
            <a:ext cx="9453269" cy="4774432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990F9C47-C64F-CC6A-A087-EEDA21B4DEA1}"/>
              </a:ext>
            </a:extLst>
          </p:cNvPr>
          <p:cNvSpPr/>
          <p:nvPr/>
        </p:nvSpPr>
        <p:spPr>
          <a:xfrm>
            <a:off x="138688" y="2158186"/>
            <a:ext cx="18952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dias por ano excedendo limite de temperatura e umidade, para além dos quais as condições climáticas tornam-se mortais</a:t>
            </a:r>
            <a:endParaRPr lang="en-US" sz="16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 descr="Geographical distribution of deadly climatic conditions under different emission scenarios.">
            <a:extLst>
              <a:ext uri="{FF2B5EF4-FFF2-40B4-BE49-F238E27FC236}">
                <a16:creationId xmlns:a16="http://schemas.microsoft.com/office/drawing/2014/main" id="{35315485-AA48-83B4-031D-463931E41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8"/>
          <a:stretch/>
        </p:blipFill>
        <p:spPr bwMode="auto">
          <a:xfrm>
            <a:off x="7836747" y="6110767"/>
            <a:ext cx="3957207" cy="6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4C972AA7-6A9B-F48D-CC15-7203C16D51FC}"/>
              </a:ext>
            </a:extLst>
          </p:cNvPr>
          <p:cNvSpPr txBox="1"/>
          <p:nvPr/>
        </p:nvSpPr>
        <p:spPr>
          <a:xfrm>
            <a:off x="2243565" y="5930332"/>
            <a:ext cx="1687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1E428B"/>
                </a:solidFill>
              </a:rPr>
              <a:t>Fonte: Mora et al., 2017</a:t>
            </a:r>
            <a:endParaRPr lang="en-US" sz="1200" dirty="0">
              <a:solidFill>
                <a:srgbClr val="1E428B"/>
              </a:solidFill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593009C-DB7B-CD38-1634-4E1A89FEB460}"/>
              </a:ext>
            </a:extLst>
          </p:cNvPr>
          <p:cNvSpPr txBox="1"/>
          <p:nvPr/>
        </p:nvSpPr>
        <p:spPr>
          <a:xfrm>
            <a:off x="6096000" y="73463"/>
            <a:ext cx="420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CH</a:t>
            </a:r>
            <a:r>
              <a:rPr lang="pt-BR" sz="2000" b="1" kern="0" baseline="-25000" dirty="0">
                <a:solidFill>
                  <a:schemeClr val="bg1"/>
                </a:solidFill>
              </a:rPr>
              <a:t>4 </a:t>
            </a:r>
            <a:r>
              <a:rPr lang="pt-BR" sz="2000" b="1" kern="0" dirty="0">
                <a:solidFill>
                  <a:schemeClr val="bg1"/>
                </a:solidFill>
              </a:rPr>
              <a:t> (Metano):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175% desde 1850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5A20AB3-1E0F-AA6B-8B6B-4A2A4557D529}"/>
              </a:ext>
            </a:extLst>
          </p:cNvPr>
          <p:cNvSpPr txBox="1"/>
          <p:nvPr/>
        </p:nvSpPr>
        <p:spPr>
          <a:xfrm>
            <a:off x="1281258" y="734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E37D689-34DA-D1C7-CCDB-0D12513C7F82}"/>
              </a:ext>
            </a:extLst>
          </p:cNvPr>
          <p:cNvSpPr txBox="1"/>
          <p:nvPr/>
        </p:nvSpPr>
        <p:spPr>
          <a:xfrm>
            <a:off x="1433658" y="225863"/>
            <a:ext cx="351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CO</a:t>
            </a:r>
            <a:r>
              <a:rPr lang="pt-BR" sz="2000" b="1" kern="0" baseline="-25000" dirty="0">
                <a:solidFill>
                  <a:schemeClr val="bg1"/>
                </a:solidFill>
              </a:rPr>
              <a:t>2 </a:t>
            </a:r>
            <a:r>
              <a:rPr lang="pt-BR" sz="2000" b="1" kern="0" dirty="0">
                <a:solidFill>
                  <a:schemeClr val="bg1"/>
                </a:solidFill>
              </a:rPr>
              <a:t> (Gás Carbônico): </a:t>
            </a:r>
          </a:p>
          <a:p>
            <a:pPr>
              <a:defRPr/>
            </a:pPr>
            <a:r>
              <a:rPr lang="pt-BR" sz="2000" b="1" kern="0" dirty="0">
                <a:solidFill>
                  <a:schemeClr val="bg1"/>
                </a:solidFill>
              </a:rPr>
              <a:t>Aumento de 44% desde 1850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71FC51F5-9E8C-0356-1B75-FECC84098853}"/>
              </a:ext>
            </a:extLst>
          </p:cNvPr>
          <p:cNvSpPr/>
          <p:nvPr/>
        </p:nvSpPr>
        <p:spPr>
          <a:xfrm>
            <a:off x="656492" y="11467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5">
            <a:extLst>
              <a:ext uri="{FF2B5EF4-FFF2-40B4-BE49-F238E27FC236}">
                <a16:creationId xmlns:a16="http://schemas.microsoft.com/office/drawing/2014/main" id="{1AC2740E-063D-BC18-C022-EAB1239D4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452" y="7764"/>
            <a:ext cx="1096767" cy="1264193"/>
          </a:xfrm>
          <a:prstGeom prst="rect">
            <a:avLst/>
          </a:prstGeom>
        </p:spPr>
      </p:pic>
      <p:pic>
        <p:nvPicPr>
          <p:cNvPr id="14" name="Imagem 6">
            <a:extLst>
              <a:ext uri="{FF2B5EF4-FFF2-40B4-BE49-F238E27FC236}">
                <a16:creationId xmlns:a16="http://schemas.microsoft.com/office/drawing/2014/main" id="{EF6B04AE-435B-78D3-5E85-05D89FD62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0" y="7763"/>
            <a:ext cx="805649" cy="79703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178DDBA-57F3-14F5-4FD1-A6B67584A75C}"/>
              </a:ext>
            </a:extLst>
          </p:cNvPr>
          <p:cNvSpPr txBox="1"/>
          <p:nvPr/>
        </p:nvSpPr>
        <p:spPr>
          <a:xfrm>
            <a:off x="1192823" y="291292"/>
            <a:ext cx="10547838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</a:t>
            </a:r>
            <a:r>
              <a:rPr lang="pt-BR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geográfica das condições </a:t>
            </a: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climáticas mortais em diferentes cenários de emissão</a:t>
            </a:r>
          </a:p>
        </p:txBody>
      </p:sp>
    </p:spTree>
    <p:extLst>
      <p:ext uri="{BB962C8B-B14F-4D97-AF65-F5344CB8AC3E}">
        <p14:creationId xmlns:p14="http://schemas.microsoft.com/office/powerpoint/2010/main" val="30625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9AAEFCC-0860-D757-A871-A6B6CFBBC7BF}"/>
              </a:ext>
            </a:extLst>
          </p:cNvPr>
          <p:cNvSpPr txBox="1">
            <a:spLocks/>
          </p:cNvSpPr>
          <p:nvPr/>
        </p:nvSpPr>
        <p:spPr>
          <a:xfrm>
            <a:off x="138688" y="6287057"/>
            <a:ext cx="6669633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Ostensivo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146104-6936-7DF8-84CE-B7EF4369BB6F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rgbClr val="1E428B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61DF4C-4076-02E8-7907-B93760F3264E}"/>
              </a:ext>
            </a:extLst>
          </p:cNvPr>
          <p:cNvSpPr/>
          <p:nvPr/>
        </p:nvSpPr>
        <p:spPr>
          <a:xfrm>
            <a:off x="3501120" y="5020514"/>
            <a:ext cx="2055245" cy="10113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rgbClr val="1E428B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82FBD95-D297-B684-CC71-80B2AE67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155" y="1397237"/>
            <a:ext cx="8630843" cy="3287268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9081F405-C8A1-9EFB-8185-431BB82071E3}"/>
              </a:ext>
            </a:extLst>
          </p:cNvPr>
          <p:cNvSpPr txBox="1"/>
          <p:nvPr/>
        </p:nvSpPr>
        <p:spPr>
          <a:xfrm>
            <a:off x="287363" y="2235130"/>
            <a:ext cx="2560714" cy="107721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mudança climática tem maior risco para a produtividade agrícola dos </a:t>
            </a:r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 tropicais</a:t>
            </a:r>
            <a:endParaRPr lang="en-US" sz="1600" b="1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3F47E1A-C13C-E32F-EC3D-88AFA13EBF91}"/>
              </a:ext>
            </a:extLst>
          </p:cNvPr>
          <p:cNvSpPr/>
          <p:nvPr/>
        </p:nvSpPr>
        <p:spPr>
          <a:xfrm>
            <a:off x="9042339" y="4981883"/>
            <a:ext cx="2933776" cy="141564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121797" tIns="60899" rIns="121797" bIns="60899">
            <a:spAutoFit/>
          </a:bodyPr>
          <a:lstStyle/>
          <a:p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-50% de mudança = metade da produtividade em 2050 como em 2015; </a:t>
            </a:r>
          </a:p>
          <a:p>
            <a:r>
              <a:rPr lang="pt-BR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+ 100% de mudança = duas vezes mais produtividade em 2050 do que em 2015</a:t>
            </a:r>
            <a:r>
              <a:rPr lang="en-US" sz="14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FFC22BF-340D-23A4-207B-E723B044D81D}"/>
              </a:ext>
            </a:extLst>
          </p:cNvPr>
          <p:cNvSpPr txBox="1"/>
          <p:nvPr/>
        </p:nvSpPr>
        <p:spPr>
          <a:xfrm>
            <a:off x="273271" y="5020514"/>
            <a:ext cx="79739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produtividade agrícola também está em risco nas principais regiões </a:t>
            </a:r>
            <a:r>
              <a:rPr lang="pt-BR" sz="1600" b="1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exportadoras de grãos</a:t>
            </a:r>
            <a:r>
              <a:rPr lang="pt-BR" sz="16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a América do Norte, América do Sul, a região do Mar Negro e a Austrália. </a:t>
            </a:r>
          </a:p>
          <a:p>
            <a:endParaRPr lang="pt-BR" sz="16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mesmo se aplica à Índia e à China - as duas nações mais populosas da Terra, ambas atualmente comprometidas com a </a:t>
            </a:r>
            <a:r>
              <a:rPr lang="pt-BR" sz="1600" dirty="0" err="1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autosuficiência</a:t>
            </a:r>
            <a:r>
              <a:rPr lang="pt-BR" sz="1600" dirty="0">
                <a:solidFill>
                  <a:srgbClr val="1E4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 prática, neutralidade comercial) nos cereais.</a:t>
            </a:r>
            <a:endParaRPr lang="en-US" sz="1600" dirty="0">
              <a:solidFill>
                <a:srgbClr val="1E42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1E428B"/>
              </a:solidFill>
            </a:endParaRP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6116B9FE-655F-3BF9-FE68-9438C6D4A5B0}"/>
              </a:ext>
            </a:extLst>
          </p:cNvPr>
          <p:cNvSpPr/>
          <p:nvPr/>
        </p:nvSpPr>
        <p:spPr>
          <a:xfrm>
            <a:off x="571500" y="18429"/>
            <a:ext cx="11620500" cy="1075984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5">
            <a:extLst>
              <a:ext uri="{FF2B5EF4-FFF2-40B4-BE49-F238E27FC236}">
                <a16:creationId xmlns:a16="http://schemas.microsoft.com/office/drawing/2014/main" id="{C73B7864-AC03-B3C6-8239-A88F26F5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0" y="1"/>
            <a:ext cx="1096767" cy="1264193"/>
          </a:xfrm>
          <a:prstGeom prst="rect">
            <a:avLst/>
          </a:prstGeom>
        </p:spPr>
      </p:pic>
      <p:pic>
        <p:nvPicPr>
          <p:cNvPr id="14" name="Imagem 6">
            <a:extLst>
              <a:ext uri="{FF2B5EF4-FFF2-40B4-BE49-F238E27FC236}">
                <a16:creationId xmlns:a16="http://schemas.microsoft.com/office/drawing/2014/main" id="{E21E5DFA-5044-0260-461B-AF67114B8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" y="0"/>
            <a:ext cx="805649" cy="79703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42E14588-1A59-65BC-3234-5B7D2D54448C}"/>
              </a:ext>
            </a:extLst>
          </p:cNvPr>
          <p:cNvSpPr txBox="1"/>
          <p:nvPr/>
        </p:nvSpPr>
        <p:spPr>
          <a:xfrm>
            <a:off x="1178792" y="204269"/>
            <a:ext cx="10884913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Impactos projetados sobre os rendimentos de cultura em um mundo mais aquecido de 3°C (2050)</a:t>
            </a:r>
          </a:p>
        </p:txBody>
      </p:sp>
    </p:spTree>
    <p:extLst>
      <p:ext uri="{BB962C8B-B14F-4D97-AF65-F5344CB8AC3E}">
        <p14:creationId xmlns:p14="http://schemas.microsoft.com/office/powerpoint/2010/main" val="26460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BNDES_PPT">
      <a:dk1>
        <a:srgbClr val="7B7B7B"/>
      </a:dk1>
      <a:lt1>
        <a:sysClr val="window" lastClr="FFFFFF"/>
      </a:lt1>
      <a:dk2>
        <a:srgbClr val="C9C9C9"/>
      </a:dk2>
      <a:lt2>
        <a:srgbClr val="FFFFFF"/>
      </a:lt2>
      <a:accent1>
        <a:srgbClr val="1E428B"/>
      </a:accent1>
      <a:accent2>
        <a:srgbClr val="009933"/>
      </a:accent2>
      <a:accent3>
        <a:srgbClr val="E75300"/>
      </a:accent3>
      <a:accent4>
        <a:srgbClr val="52BBB5"/>
      </a:accent4>
      <a:accent5>
        <a:srgbClr val="759CB8"/>
      </a:accent5>
      <a:accent6>
        <a:srgbClr val="65B32E"/>
      </a:accent6>
      <a:hlink>
        <a:srgbClr val="1E428B"/>
      </a:hlink>
      <a:folHlink>
        <a:srgbClr val="759CB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937C2F451AB4EB908CAC7EDC39536" ma:contentTypeVersion="11" ma:contentTypeDescription="Create a new document." ma:contentTypeScope="" ma:versionID="211874ddf1b25ba87d1028ae56b072aa">
  <xsd:schema xmlns:xsd="http://www.w3.org/2001/XMLSchema" xmlns:xs="http://www.w3.org/2001/XMLSchema" xmlns:p="http://schemas.microsoft.com/office/2006/metadata/properties" xmlns:ns3="c3c77473-dcde-4c8b-82ba-63472f1579e4" xmlns:ns4="53e3b323-0d4f-47e4-959e-f685a0f1c1b5" targetNamespace="http://schemas.microsoft.com/office/2006/metadata/properties" ma:root="true" ma:fieldsID="8c976db45e6f6e40ad50e0e1658a6aca" ns3:_="" ns4:_="">
    <xsd:import namespace="c3c77473-dcde-4c8b-82ba-63472f1579e4"/>
    <xsd:import namespace="53e3b323-0d4f-47e4-959e-f685a0f1c1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77473-dcde-4c8b-82ba-63472f157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3b323-0d4f-47e4-959e-f685a0f1c1b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3c77473-dcde-4c8b-82ba-63472f1579e4" xsi:nil="true"/>
  </documentManagement>
</p:properties>
</file>

<file path=customXml/itemProps1.xml><?xml version="1.0" encoding="utf-8"?>
<ds:datastoreItem xmlns:ds="http://schemas.openxmlformats.org/officeDocument/2006/customXml" ds:itemID="{BFFAD0E2-C0CB-486D-8548-6A72124AE1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0E619C-198F-4817-AE3A-73CA0FFEC19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3c77473-dcde-4c8b-82ba-63472f1579e4"/>
    <ds:schemaRef ds:uri="53e3b323-0d4f-47e4-959e-f685a0f1c1b5"/>
  </ds:schemaRefs>
</ds:datastoreItem>
</file>

<file path=customXml/itemProps3.xml><?xml version="1.0" encoding="utf-8"?>
<ds:datastoreItem xmlns:ds="http://schemas.openxmlformats.org/officeDocument/2006/customXml" ds:itemID="{8A0E682F-21B4-4DA9-9EE8-0F721F0E1731}">
  <ds:schemaRefs>
    <ds:schemaRef ds:uri="http://schemas.microsoft.com/office/2006/metadata/properties"/>
    <ds:schemaRef ds:uri="http://www.w3.org/2000/xmlns/"/>
    <ds:schemaRef ds:uri="c3c77473-dcde-4c8b-82ba-63472f1579e4"/>
    <ds:schemaRef ds:uri="http://www.w3.org/2001/XMLSchema-instance"/>
  </ds:schemaRefs>
</ds:datastoreItem>
</file>

<file path=docMetadata/LabelInfo.xml><?xml version="1.0" encoding="utf-8"?>
<clbl:labelList xmlns:clbl="http://schemas.microsoft.com/office/2020/mipLabelMetadata">
  <clbl:label id="{7e2324c6-6925-427e-b56d-4e6eda16752a}" enabled="0" method="" siteId="{7e2324c6-6925-427e-b56d-4e6eda1675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27956</TotalTime>
  <Words>3134</Words>
  <Application>Microsoft Office PowerPoint</Application>
  <PresentationFormat>Widescreen</PresentationFormat>
  <Paragraphs>448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Sérgio Marcelo Kosower</dc:creator>
  <cp:lastModifiedBy>Florinda Pastoriza</cp:lastModifiedBy>
  <cp:revision>544</cp:revision>
  <dcterms:created xsi:type="dcterms:W3CDTF">2020-07-30T21:17:44Z</dcterms:created>
  <dcterms:modified xsi:type="dcterms:W3CDTF">2023-07-11T12:54:48Z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0x010100273937C2F451AB4EB908CAC7EDC39536</vt:lpwstr>
  </property>
</Properties>
</file>